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57" r:id="rId5"/>
    <p:sldId id="271" r:id="rId6"/>
    <p:sldId id="273" r:id="rId7"/>
    <p:sldId id="272" r:id="rId8"/>
    <p:sldId id="267" r:id="rId9"/>
    <p:sldId id="264" r:id="rId10"/>
    <p:sldId id="265" r:id="rId11"/>
    <p:sldId id="259" r:id="rId12"/>
    <p:sldId id="277" r:id="rId13"/>
    <p:sldId id="260" r:id="rId14"/>
    <p:sldId id="270" r:id="rId15"/>
    <p:sldId id="268" r:id="rId16"/>
    <p:sldId id="269"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64" d="100"/>
          <a:sy n="64" d="100"/>
        </p:scale>
        <p:origin x="18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A7D7-601B-790D-8935-E645992EF7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73C91-8F8C-49FA-2A09-0D8BE922DC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D52FE-678B-D23D-715A-A483B6755708}"/>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5" name="Footer Placeholder 4">
            <a:extLst>
              <a:ext uri="{FF2B5EF4-FFF2-40B4-BE49-F238E27FC236}">
                <a16:creationId xmlns:a16="http://schemas.microsoft.com/office/drawing/2014/main" id="{124A2470-EE53-23BB-7E29-1CF0762C6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378F7-A02A-4E2D-A41B-1912C1E33AA0}"/>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83296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5778-43E7-00CF-FACD-DC9E7E914E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5873B-EAF7-542D-C659-78AB58DB73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67EA2-311E-28F2-E998-C58FEBBE8154}"/>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5" name="Footer Placeholder 4">
            <a:extLst>
              <a:ext uri="{FF2B5EF4-FFF2-40B4-BE49-F238E27FC236}">
                <a16:creationId xmlns:a16="http://schemas.microsoft.com/office/drawing/2014/main" id="{64E07CB6-47A0-D4C0-8F13-FB70B4E6A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430B2-7B3D-D02E-F067-8D45AACFFBFF}"/>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253304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C64C73-95EC-F8D7-3B82-B757653A95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594B1-6B3F-0312-EF97-E29A465747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1CFD3-C099-D02E-88A6-08B6E753B433}"/>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5" name="Footer Placeholder 4">
            <a:extLst>
              <a:ext uri="{FF2B5EF4-FFF2-40B4-BE49-F238E27FC236}">
                <a16:creationId xmlns:a16="http://schemas.microsoft.com/office/drawing/2014/main" id="{AA854CF7-D3E1-406D-74E3-206352356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5A95D-7DA0-5E23-12B2-7C3BDBFED326}"/>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237997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71AC-82DC-A9F5-C9BC-B284C8C46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CBC0D-A8A0-2D59-DD4A-B42E3060EB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4B6CE-A59F-36E2-874E-62AD8DDFBE98}"/>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5" name="Footer Placeholder 4">
            <a:extLst>
              <a:ext uri="{FF2B5EF4-FFF2-40B4-BE49-F238E27FC236}">
                <a16:creationId xmlns:a16="http://schemas.microsoft.com/office/drawing/2014/main" id="{B48BEC3B-0B38-83D5-CCE5-4805CCDD8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E2407-1ACD-455D-6B4B-7F3F4B214558}"/>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407273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38CC6-247C-072F-F76B-FD4CA0B766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ABD695-614E-34A4-0181-3FA8EE8A72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567253-5423-360C-4F84-DD2071FDFDF1}"/>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5" name="Footer Placeholder 4">
            <a:extLst>
              <a:ext uri="{FF2B5EF4-FFF2-40B4-BE49-F238E27FC236}">
                <a16:creationId xmlns:a16="http://schemas.microsoft.com/office/drawing/2014/main" id="{F66CA604-29F6-B1FC-FE45-9B9A06E6A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EE82A-8C79-5285-9ADC-7150CC1999B7}"/>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47140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7FE7-B3A6-26F7-0200-E4C80421C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97926-BEFB-A25F-1920-5074BFED5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E31BC-8B90-E98A-53B4-9CFEB57876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419BE-AB75-BF97-D56D-85CA0C153549}"/>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6" name="Footer Placeholder 5">
            <a:extLst>
              <a:ext uri="{FF2B5EF4-FFF2-40B4-BE49-F238E27FC236}">
                <a16:creationId xmlns:a16="http://schemas.microsoft.com/office/drawing/2014/main" id="{7ADC3DA3-246B-B3F0-208F-A2D7EBCC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06F74-23A6-593D-D4BE-2D199E679603}"/>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77467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6252-7FA0-B218-DD6D-E39D57C13C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1017A1-3164-CE48-4F76-6E3109B05A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9B8E6-8021-516E-0B75-EF34580C88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5BCEEE-21C0-4A4C-9816-1E5F9FB19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078612-8F14-1D9A-9238-C37F4ECF6D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A18BF-6A23-35EE-0711-3D494801617E}"/>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8" name="Footer Placeholder 7">
            <a:extLst>
              <a:ext uri="{FF2B5EF4-FFF2-40B4-BE49-F238E27FC236}">
                <a16:creationId xmlns:a16="http://schemas.microsoft.com/office/drawing/2014/main" id="{F667C34A-C143-6321-E7F7-3B26B96E79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BB660-ED36-5712-CE05-D7D6394D9DB1}"/>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292567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CC5F-4AA9-66B0-2D52-2444FF44C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73AA2-A899-9A49-CF71-A64882D82E64}"/>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4" name="Footer Placeholder 3">
            <a:extLst>
              <a:ext uri="{FF2B5EF4-FFF2-40B4-BE49-F238E27FC236}">
                <a16:creationId xmlns:a16="http://schemas.microsoft.com/office/drawing/2014/main" id="{51349640-6990-31B9-CA67-1A0C659FDB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4F6D2-551A-C980-378E-B7766D989BE7}"/>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87088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EB6408-D4E0-DA8A-4067-2B8ED45267F8}"/>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3" name="Footer Placeholder 2">
            <a:extLst>
              <a:ext uri="{FF2B5EF4-FFF2-40B4-BE49-F238E27FC236}">
                <a16:creationId xmlns:a16="http://schemas.microsoft.com/office/drawing/2014/main" id="{7263E8F4-F29A-F54E-3C02-95767C7966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D96743-6393-A847-E954-8C4561E8F94C}"/>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252826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1B8E-13B5-2BEF-A1C7-FCAB2189A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94708F-AF5C-6E50-61EE-D35E4B4BD0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D4CB1E-3E96-43E2-351A-E7EF163F5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D89ED-12F0-34CF-2A29-8AA4F4F3DF17}"/>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6" name="Footer Placeholder 5">
            <a:extLst>
              <a:ext uri="{FF2B5EF4-FFF2-40B4-BE49-F238E27FC236}">
                <a16:creationId xmlns:a16="http://schemas.microsoft.com/office/drawing/2014/main" id="{596F5804-8520-CC74-23BD-4F4EC1EAE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A5868-73EC-616F-99FE-B94015B9A962}"/>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19632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BE06-31B8-CB4F-8EB1-321531F58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D34E82-FF16-E1C1-3D35-403E2ADEF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2BA238-7EF8-4173-7FE8-73A8931AD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E90AD-1087-91E9-43D1-035302D49AC6}"/>
              </a:ext>
            </a:extLst>
          </p:cNvPr>
          <p:cNvSpPr>
            <a:spLocks noGrp="1"/>
          </p:cNvSpPr>
          <p:nvPr>
            <p:ph type="dt" sz="half" idx="10"/>
          </p:nvPr>
        </p:nvSpPr>
        <p:spPr/>
        <p:txBody>
          <a:bodyPr/>
          <a:lstStyle/>
          <a:p>
            <a:fld id="{F3058617-A0CF-4FCE-9B6B-2E7F24246172}" type="datetimeFigureOut">
              <a:rPr lang="en-US" smtClean="0"/>
              <a:t>8/2/2024</a:t>
            </a:fld>
            <a:endParaRPr lang="en-US"/>
          </a:p>
        </p:txBody>
      </p:sp>
      <p:sp>
        <p:nvSpPr>
          <p:cNvPr id="6" name="Footer Placeholder 5">
            <a:extLst>
              <a:ext uri="{FF2B5EF4-FFF2-40B4-BE49-F238E27FC236}">
                <a16:creationId xmlns:a16="http://schemas.microsoft.com/office/drawing/2014/main" id="{6DD6871B-BE07-649E-6D29-E90C7245C1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AA629-63CF-A47C-1746-0A7463C30492}"/>
              </a:ext>
            </a:extLst>
          </p:cNvPr>
          <p:cNvSpPr>
            <a:spLocks noGrp="1"/>
          </p:cNvSpPr>
          <p:nvPr>
            <p:ph type="sldNum" sz="quarter" idx="12"/>
          </p:nvPr>
        </p:nvSpPr>
        <p:spPr/>
        <p:txBody>
          <a:bodyPr/>
          <a:lstStyle/>
          <a:p>
            <a:fld id="{36FA67BE-CB8A-493C-99AC-5718DDCEBBD0}" type="slidenum">
              <a:rPr lang="en-US" smtClean="0"/>
              <a:t>‹#›</a:t>
            </a:fld>
            <a:endParaRPr lang="en-US"/>
          </a:p>
        </p:txBody>
      </p:sp>
    </p:spTree>
    <p:extLst>
      <p:ext uri="{BB962C8B-B14F-4D97-AF65-F5344CB8AC3E}">
        <p14:creationId xmlns:p14="http://schemas.microsoft.com/office/powerpoint/2010/main" val="933091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191F6-D02F-3B4F-B7BA-5AD44F81A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75591A-5EDA-5B46-2816-0CC6DB6E8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66344-A78E-8D47-996A-DB5950E66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58617-A0CF-4FCE-9B6B-2E7F24246172}" type="datetimeFigureOut">
              <a:rPr lang="en-US" smtClean="0"/>
              <a:t>8/2/2024</a:t>
            </a:fld>
            <a:endParaRPr lang="en-US"/>
          </a:p>
        </p:txBody>
      </p:sp>
      <p:sp>
        <p:nvSpPr>
          <p:cNvPr id="5" name="Footer Placeholder 4">
            <a:extLst>
              <a:ext uri="{FF2B5EF4-FFF2-40B4-BE49-F238E27FC236}">
                <a16:creationId xmlns:a16="http://schemas.microsoft.com/office/drawing/2014/main" id="{404BAFC4-9DE8-6FA5-65FA-699B277B31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B56ED4-9221-B1B4-EB65-99ADD337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A67BE-CB8A-493C-99AC-5718DDCEBBD0}" type="slidenum">
              <a:rPr lang="en-US" smtClean="0"/>
              <a:t>‹#›</a:t>
            </a:fld>
            <a:endParaRPr lang="en-US"/>
          </a:p>
        </p:txBody>
      </p:sp>
    </p:spTree>
    <p:extLst>
      <p:ext uri="{BB962C8B-B14F-4D97-AF65-F5344CB8AC3E}">
        <p14:creationId xmlns:p14="http://schemas.microsoft.com/office/powerpoint/2010/main" val="3907685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info@gripcommunity.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twitter.com/gripcares" TargetMode="External"/><Relationship Id="rId3" Type="http://schemas.openxmlformats.org/officeDocument/2006/relationships/hyperlink" Target="https://gripcares.org/wp-content/uploads/2023/06/grip-logo.jpg" TargetMode="External"/><Relationship Id="rId7" Type="http://schemas.openxmlformats.org/officeDocument/2006/relationships/hyperlink" Target="https://www.instagram.com/grip.cares/" TargetMode="External"/><Relationship Id="rId2" Type="http://schemas.openxmlformats.org/officeDocument/2006/relationships/hyperlink" Target="mailto:info@gripcommunity.org" TargetMode="External"/><Relationship Id="rId1" Type="http://schemas.openxmlformats.org/officeDocument/2006/relationships/slideLayout" Target="../slideLayouts/slideLayout2.xml"/><Relationship Id="rId6" Type="http://schemas.openxmlformats.org/officeDocument/2006/relationships/hyperlink" Target="https://www.facebook.com/GRIPCares" TargetMode="External"/><Relationship Id="rId11" Type="http://schemas.openxmlformats.org/officeDocument/2006/relationships/image" Target="../media/image2.jpg"/><Relationship Id="rId5" Type="http://schemas.openxmlformats.org/officeDocument/2006/relationships/hyperlink" Target="https://goo.gl/maps/snoWduddbf9Bu5A97" TargetMode="External"/><Relationship Id="rId10" Type="http://schemas.openxmlformats.org/officeDocument/2006/relationships/hyperlink" Target="https://gripcares.org/feed/" TargetMode="External"/><Relationship Id="rId4" Type="http://schemas.openxmlformats.org/officeDocument/2006/relationships/hyperlink" Target="https://gripcares.org/" TargetMode="External"/><Relationship Id="rId9" Type="http://schemas.openxmlformats.org/officeDocument/2006/relationships/hyperlink" Target="https://www.linkedin.com/company/greater-richmond-interfaith-progra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bc7news.com/nfl-draft-najee-harris-richmond-homeless-shelter-antioch-high/10561291/" TargetMode="External"/><Relationship Id="rId2" Type="http://schemas.openxmlformats.org/officeDocument/2006/relationships/hyperlink" Target="https://corporate.lowes.com/newsroom/stories/serving-communities/lowes-help-najee-harris-gives-back-homeless-shelter-where-he-once-lived" TargetMode="External"/><Relationship Id="rId1" Type="http://schemas.openxmlformats.org/officeDocument/2006/relationships/slideLayout" Target="../slideLayouts/slideLayout2.xml"/><Relationship Id="rId6" Type="http://schemas.openxmlformats.org/officeDocument/2006/relationships/hyperlink" Target="https://www.kqed.org/news/11740749/richmond-homeless-on-the-move-again-after-city-clears-large-tent-encampment" TargetMode="External"/><Relationship Id="rId5" Type="http://schemas.openxmlformats.org/officeDocument/2006/relationships/hyperlink" Target="https://richmondstandard.com/richmond/2022/08/05/grip-announces-new-executive-director/" TargetMode="External"/><Relationship Id="rId4" Type="http://schemas.openxmlformats.org/officeDocument/2006/relationships/hyperlink" Target="https://www.espn.com/nfl/story/_/id/32555173/how-steelers-najee-harris-family-helping-homeless-shelter-where-once-liv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ural on a building&#10;&#10;Description automatically generated with low confidence">
            <a:extLst>
              <a:ext uri="{FF2B5EF4-FFF2-40B4-BE49-F238E27FC236}">
                <a16:creationId xmlns:a16="http://schemas.microsoft.com/office/drawing/2014/main" id="{1DB53E72-5EC2-1004-7FA3-B17E44855167}"/>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5096" b="6722"/>
          <a:stretch/>
        </p:blipFill>
        <p:spPr>
          <a:xfrm>
            <a:off x="20" y="10"/>
            <a:ext cx="12191981" cy="685799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46BEA-48D8-EC75-3BA0-A2DD9569E651}"/>
              </a:ext>
            </a:extLst>
          </p:cNvPr>
          <p:cNvSpPr>
            <a:spLocks noGrp="1"/>
          </p:cNvSpPr>
          <p:nvPr>
            <p:ph type="ctrTitle"/>
          </p:nvPr>
        </p:nvSpPr>
        <p:spPr>
          <a:xfrm>
            <a:off x="404553" y="3091928"/>
            <a:ext cx="9078562" cy="2387600"/>
          </a:xfrm>
        </p:spPr>
        <p:txBody>
          <a:bodyPr>
            <a:normAutofit/>
          </a:bodyPr>
          <a:lstStyle/>
          <a:p>
            <a:pPr algn="l"/>
            <a:r>
              <a:rPr lang="en-US" sz="4100" b="1" dirty="0"/>
              <a:t>GRIP </a:t>
            </a:r>
            <a:br>
              <a:rPr lang="en-US" sz="4100" dirty="0"/>
            </a:br>
            <a:r>
              <a:rPr lang="en-US" sz="4100" i="1" dirty="0"/>
              <a:t>The Greater Richmond Interfaith Program </a:t>
            </a:r>
            <a:br>
              <a:rPr lang="en-US" sz="4100" i="1" dirty="0"/>
            </a:br>
            <a:r>
              <a:rPr lang="en-US" sz="4100" i="1" dirty="0"/>
              <a:t>also known as The Souper Center</a:t>
            </a:r>
            <a:endParaRPr lang="en-US" sz="4100" dirty="0"/>
          </a:p>
        </p:txBody>
      </p:sp>
      <p:sp>
        <p:nvSpPr>
          <p:cNvPr id="30"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C9C1C2A-B728-5E79-14EF-5424E1BB05EC}"/>
              </a:ext>
            </a:extLst>
          </p:cNvPr>
          <p:cNvSpPr>
            <a:spLocks noGrp="1"/>
          </p:cNvSpPr>
          <p:nvPr>
            <p:ph type="subTitle" idx="1"/>
          </p:nvPr>
        </p:nvSpPr>
        <p:spPr>
          <a:xfrm>
            <a:off x="404553" y="5624945"/>
            <a:ext cx="9078562" cy="592975"/>
          </a:xfrm>
        </p:spPr>
        <p:txBody>
          <a:bodyPr anchor="ctr">
            <a:normAutofit/>
          </a:bodyPr>
          <a:lstStyle/>
          <a:p>
            <a:pPr algn="l"/>
            <a:r>
              <a:rPr lang="en-US"/>
              <a:t>2024 MEDIA KIT</a:t>
            </a:r>
            <a:endParaRPr lang="en-US" dirty="0"/>
          </a:p>
        </p:txBody>
      </p:sp>
    </p:spTree>
    <p:extLst>
      <p:ext uri="{BB962C8B-B14F-4D97-AF65-F5344CB8AC3E}">
        <p14:creationId xmlns:p14="http://schemas.microsoft.com/office/powerpoint/2010/main" val="41617291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256B-6CEA-6270-0B24-8E5156DABBA7}"/>
              </a:ext>
            </a:extLst>
          </p:cNvPr>
          <p:cNvSpPr>
            <a:spLocks noGrp="1"/>
          </p:cNvSpPr>
          <p:nvPr>
            <p:ph type="title"/>
          </p:nvPr>
        </p:nvSpPr>
        <p:spPr/>
        <p:txBody>
          <a:bodyPr/>
          <a:lstStyle/>
          <a:p>
            <a:r>
              <a:rPr lang="en-US" dirty="0"/>
              <a:t>SPONSORSHIP OPPORTUNITIES</a:t>
            </a:r>
          </a:p>
        </p:txBody>
      </p:sp>
      <p:sp>
        <p:nvSpPr>
          <p:cNvPr id="3" name="Content Placeholder 2">
            <a:extLst>
              <a:ext uri="{FF2B5EF4-FFF2-40B4-BE49-F238E27FC236}">
                <a16:creationId xmlns:a16="http://schemas.microsoft.com/office/drawing/2014/main" id="{4A056949-DCA5-D776-3964-1607819DE32D}"/>
              </a:ext>
            </a:extLst>
          </p:cNvPr>
          <p:cNvSpPr>
            <a:spLocks noGrp="1"/>
          </p:cNvSpPr>
          <p:nvPr>
            <p:ph idx="1"/>
          </p:nvPr>
        </p:nvSpPr>
        <p:spPr/>
        <p:txBody>
          <a:bodyPr/>
          <a:lstStyle/>
          <a:p>
            <a:r>
              <a:rPr lang="en-US" dirty="0"/>
              <a:t>Donation of goods and services:  GRIP is always in need of toiletries, new and used clothing, duffle bags, blankets, sleeping bags, jackets, and food.</a:t>
            </a:r>
          </a:p>
          <a:p>
            <a:r>
              <a:rPr lang="en-US" dirty="0"/>
              <a:t>Donation of time: GRIP is supported by 41 faith groups in the community. If your group would like to volunteer, please contact the GRIP office.</a:t>
            </a:r>
          </a:p>
          <a:p>
            <a:r>
              <a:rPr lang="en-US" dirty="0"/>
              <a:t>Donation of money: Corporate donations, program sponsorships, and facility sponsorships are coordinated with the executive director and the board. Please reach out via phone or email.</a:t>
            </a:r>
          </a:p>
        </p:txBody>
      </p:sp>
    </p:spTree>
    <p:extLst>
      <p:ext uri="{BB962C8B-B14F-4D97-AF65-F5344CB8AC3E}">
        <p14:creationId xmlns:p14="http://schemas.microsoft.com/office/powerpoint/2010/main" val="512325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23CD-AA2A-22C1-AC4B-4D8F343CE219}"/>
              </a:ext>
            </a:extLst>
          </p:cNvPr>
          <p:cNvSpPr>
            <a:spLocks noGrp="1"/>
          </p:cNvSpPr>
          <p:nvPr>
            <p:ph type="title"/>
          </p:nvPr>
        </p:nvSpPr>
        <p:spPr>
          <a:xfrm>
            <a:off x="838200" y="1183274"/>
            <a:ext cx="10515600" cy="1325563"/>
          </a:xfrm>
        </p:spPr>
        <p:txBody>
          <a:bodyPr/>
          <a:lstStyle/>
          <a:p>
            <a:r>
              <a:rPr lang="en-US" dirty="0"/>
              <a:t>BOARD OF DIRECTORS</a:t>
            </a:r>
          </a:p>
        </p:txBody>
      </p:sp>
      <p:sp>
        <p:nvSpPr>
          <p:cNvPr id="3" name="Content Placeholder 2">
            <a:extLst>
              <a:ext uri="{FF2B5EF4-FFF2-40B4-BE49-F238E27FC236}">
                <a16:creationId xmlns:a16="http://schemas.microsoft.com/office/drawing/2014/main" id="{EF691F9E-8B12-DDBB-E1DC-0C2C85E7DEE5}"/>
              </a:ext>
            </a:extLst>
          </p:cNvPr>
          <p:cNvSpPr>
            <a:spLocks noGrp="1"/>
          </p:cNvSpPr>
          <p:nvPr>
            <p:ph idx="1"/>
          </p:nvPr>
        </p:nvSpPr>
        <p:spPr>
          <a:xfrm>
            <a:off x="838200" y="2228907"/>
            <a:ext cx="10515600" cy="4351338"/>
          </a:xfrm>
        </p:spPr>
        <p:txBody>
          <a:bodyPr/>
          <a:lstStyle/>
          <a:p>
            <a:pPr marL="0" indent="0">
              <a:buNone/>
            </a:pPr>
            <a:r>
              <a:rPr lang="en-US" dirty="0"/>
              <a:t>The board consists of up to 15 community leaders serving a 3-year term. Each donates or raises $500 and participates in committee work and monthly meetings to manage the finances and strategic direction of GRIP. The Executive Director is a full-time staff member who reports to the board.</a:t>
            </a:r>
          </a:p>
        </p:txBody>
      </p:sp>
    </p:spTree>
    <p:extLst>
      <p:ext uri="{BB962C8B-B14F-4D97-AF65-F5344CB8AC3E}">
        <p14:creationId xmlns:p14="http://schemas.microsoft.com/office/powerpoint/2010/main" val="1183615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1037"/>
          <p:cNvSpPr/>
          <p:nvPr/>
        </p:nvSpPr>
        <p:spPr>
          <a:xfrm>
            <a:off x="-2"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09" name="Title 1"/>
          <p:cNvSpPr txBox="1">
            <a:spLocks noGrp="1"/>
          </p:cNvSpPr>
          <p:nvPr>
            <p:ph type="title"/>
          </p:nvPr>
        </p:nvSpPr>
        <p:spPr>
          <a:xfrm>
            <a:off x="1481388" y="-494028"/>
            <a:ext cx="9863478" cy="1428240"/>
          </a:xfrm>
          <a:prstGeom prst="rect">
            <a:avLst/>
          </a:prstGeom>
        </p:spPr>
        <p:txBody>
          <a:bodyPr>
            <a:normAutofit fontScale="90000"/>
          </a:bodyPr>
          <a:lstStyle/>
          <a:p>
            <a:pPr algn="ctr" defTabSz="685800">
              <a:defRPr sz="4950"/>
            </a:pPr>
            <a:br/>
            <a:r>
              <a:t>Board of Directors</a:t>
            </a:r>
          </a:p>
        </p:txBody>
      </p:sp>
      <p:pic>
        <p:nvPicPr>
          <p:cNvPr id="210" name="Picture 8" descr="Picture 8"/>
          <p:cNvPicPr>
            <a:picLocks noChangeAspect="1"/>
          </p:cNvPicPr>
          <p:nvPr/>
        </p:nvPicPr>
        <p:blipFill>
          <a:blip r:embed="rId2"/>
          <a:srcRect l="15569" r="30816"/>
          <a:stretch>
            <a:fillRect/>
          </a:stretch>
        </p:blipFill>
        <p:spPr>
          <a:xfrm>
            <a:off x="4707540" y="4133462"/>
            <a:ext cx="1634105" cy="2285909"/>
          </a:xfrm>
          <a:prstGeom prst="rect">
            <a:avLst/>
          </a:prstGeom>
          <a:ln w="12700">
            <a:miter lim="400000"/>
          </a:ln>
        </p:spPr>
      </p:pic>
      <p:pic>
        <p:nvPicPr>
          <p:cNvPr id="211" name="Picture 4" descr="Picture 4"/>
          <p:cNvPicPr>
            <a:picLocks noChangeAspect="1"/>
          </p:cNvPicPr>
          <p:nvPr/>
        </p:nvPicPr>
        <p:blipFill>
          <a:blip r:embed="rId3"/>
          <a:srcRect l="12384" r="16132"/>
          <a:stretch>
            <a:fillRect/>
          </a:stretch>
        </p:blipFill>
        <p:spPr>
          <a:xfrm>
            <a:off x="10318433" y="4133462"/>
            <a:ext cx="1634105" cy="2285978"/>
          </a:xfrm>
          <a:prstGeom prst="rect">
            <a:avLst/>
          </a:prstGeom>
          <a:ln w="12700">
            <a:miter lim="400000"/>
          </a:ln>
        </p:spPr>
      </p:pic>
      <p:pic>
        <p:nvPicPr>
          <p:cNvPr id="212" name="Content Placeholder 4" descr="Content Placeholder 4"/>
          <p:cNvPicPr>
            <a:picLocks noChangeAspect="1"/>
          </p:cNvPicPr>
          <p:nvPr/>
        </p:nvPicPr>
        <p:blipFill>
          <a:blip r:embed="rId4"/>
          <a:srcRect l="18172" r="18925" b="3"/>
          <a:stretch>
            <a:fillRect/>
          </a:stretch>
        </p:blipFill>
        <p:spPr>
          <a:xfrm>
            <a:off x="8447916" y="4133462"/>
            <a:ext cx="1634105" cy="2286001"/>
          </a:xfrm>
          <a:prstGeom prst="rect">
            <a:avLst/>
          </a:prstGeom>
          <a:ln w="12700">
            <a:miter lim="400000"/>
          </a:ln>
        </p:spPr>
      </p:pic>
      <p:pic>
        <p:nvPicPr>
          <p:cNvPr id="213" name="Picture 2" descr="Picture 2"/>
          <p:cNvPicPr>
            <a:picLocks noChangeAspect="1"/>
          </p:cNvPicPr>
          <p:nvPr/>
        </p:nvPicPr>
        <p:blipFill>
          <a:blip r:embed="rId5"/>
          <a:srcRect l="2012" t="7214" r="2676"/>
          <a:stretch>
            <a:fillRect/>
          </a:stretch>
        </p:blipFill>
        <p:spPr>
          <a:xfrm>
            <a:off x="3408233" y="1335792"/>
            <a:ext cx="1761140" cy="2285977"/>
          </a:xfrm>
          <a:prstGeom prst="rect">
            <a:avLst/>
          </a:prstGeom>
          <a:ln w="12700">
            <a:miter lim="400000"/>
          </a:ln>
        </p:spPr>
      </p:pic>
      <p:pic>
        <p:nvPicPr>
          <p:cNvPr id="214" name="Picture 11" descr="Picture 11"/>
          <p:cNvPicPr>
            <a:picLocks noChangeAspect="1"/>
          </p:cNvPicPr>
          <p:nvPr/>
        </p:nvPicPr>
        <p:blipFill>
          <a:blip r:embed="rId6"/>
          <a:srcRect b="1536"/>
          <a:stretch>
            <a:fillRect/>
          </a:stretch>
        </p:blipFill>
        <p:spPr>
          <a:xfrm>
            <a:off x="6522398" y="4133462"/>
            <a:ext cx="1741234" cy="2286000"/>
          </a:xfrm>
          <a:prstGeom prst="rect">
            <a:avLst/>
          </a:prstGeom>
          <a:ln w="12700">
            <a:miter lim="400000"/>
          </a:ln>
        </p:spPr>
      </p:pic>
      <p:sp>
        <p:nvSpPr>
          <p:cNvPr id="215" name="TextBox 12"/>
          <p:cNvSpPr txBox="1"/>
          <p:nvPr/>
        </p:nvSpPr>
        <p:spPr>
          <a:xfrm>
            <a:off x="2306127" y="6398500"/>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Patrick Sanders</a:t>
            </a:r>
          </a:p>
        </p:txBody>
      </p:sp>
      <p:sp>
        <p:nvSpPr>
          <p:cNvPr id="216" name="TextBox 13"/>
          <p:cNvSpPr txBox="1"/>
          <p:nvPr/>
        </p:nvSpPr>
        <p:spPr>
          <a:xfrm>
            <a:off x="3377663" y="3599055"/>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Maria Costen</a:t>
            </a:r>
          </a:p>
        </p:txBody>
      </p:sp>
      <p:sp>
        <p:nvSpPr>
          <p:cNvPr id="217" name="TextBox 14"/>
          <p:cNvSpPr txBox="1"/>
          <p:nvPr/>
        </p:nvSpPr>
        <p:spPr>
          <a:xfrm>
            <a:off x="8452316" y="6398500"/>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Ladie Malek</a:t>
            </a:r>
          </a:p>
        </p:txBody>
      </p:sp>
      <p:sp>
        <p:nvSpPr>
          <p:cNvPr id="218" name="TextBox 15"/>
          <p:cNvSpPr txBox="1"/>
          <p:nvPr/>
        </p:nvSpPr>
        <p:spPr>
          <a:xfrm>
            <a:off x="10287267" y="6398500"/>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Brandon Mercer</a:t>
            </a:r>
          </a:p>
        </p:txBody>
      </p:sp>
      <p:sp>
        <p:nvSpPr>
          <p:cNvPr id="219" name="TextBox 16"/>
          <p:cNvSpPr txBox="1"/>
          <p:nvPr/>
        </p:nvSpPr>
        <p:spPr>
          <a:xfrm>
            <a:off x="4626772" y="6398500"/>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Alan Marks</a:t>
            </a:r>
          </a:p>
        </p:txBody>
      </p:sp>
      <p:pic>
        <p:nvPicPr>
          <p:cNvPr id="220" name="Picture 2" descr="Picture 2"/>
          <p:cNvPicPr>
            <a:picLocks noChangeAspect="1"/>
          </p:cNvPicPr>
          <p:nvPr/>
        </p:nvPicPr>
        <p:blipFill>
          <a:blip r:embed="rId7"/>
          <a:stretch>
            <a:fillRect/>
          </a:stretch>
        </p:blipFill>
        <p:spPr>
          <a:xfrm>
            <a:off x="9749179" y="1335792"/>
            <a:ext cx="2286001" cy="2286001"/>
          </a:xfrm>
          <a:prstGeom prst="rect">
            <a:avLst/>
          </a:prstGeom>
          <a:ln w="12700">
            <a:miter lim="400000"/>
          </a:ln>
        </p:spPr>
      </p:pic>
      <p:pic>
        <p:nvPicPr>
          <p:cNvPr id="221" name="Picture 4" descr="Picture 4"/>
          <p:cNvPicPr>
            <a:picLocks noChangeAspect="1"/>
          </p:cNvPicPr>
          <p:nvPr/>
        </p:nvPicPr>
        <p:blipFill>
          <a:blip r:embed="rId8"/>
          <a:stretch>
            <a:fillRect/>
          </a:stretch>
        </p:blipFill>
        <p:spPr>
          <a:xfrm>
            <a:off x="2301729" y="4133462"/>
            <a:ext cx="2286001" cy="2286001"/>
          </a:xfrm>
          <a:prstGeom prst="rect">
            <a:avLst/>
          </a:prstGeom>
          <a:ln w="12700">
            <a:miter lim="400000"/>
          </a:ln>
        </p:spPr>
      </p:pic>
      <p:pic>
        <p:nvPicPr>
          <p:cNvPr id="222" name="Picture 6" descr="Picture 6"/>
          <p:cNvPicPr>
            <a:picLocks noChangeAspect="1"/>
          </p:cNvPicPr>
          <p:nvPr/>
        </p:nvPicPr>
        <p:blipFill>
          <a:blip r:embed="rId9"/>
          <a:srcRect l="11091" r="17424" b="1600"/>
          <a:stretch>
            <a:fillRect/>
          </a:stretch>
        </p:blipFill>
        <p:spPr>
          <a:xfrm>
            <a:off x="7833431" y="1335793"/>
            <a:ext cx="1614468" cy="2286000"/>
          </a:xfrm>
          <a:prstGeom prst="rect">
            <a:avLst/>
          </a:prstGeom>
          <a:ln w="12700">
            <a:miter lim="400000"/>
          </a:ln>
        </p:spPr>
      </p:pic>
      <p:sp>
        <p:nvSpPr>
          <p:cNvPr id="223" name="TextBox 19"/>
          <p:cNvSpPr txBox="1"/>
          <p:nvPr/>
        </p:nvSpPr>
        <p:spPr>
          <a:xfrm>
            <a:off x="5502869" y="3599055"/>
            <a:ext cx="2560206"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atin typeface="Segoe UI"/>
                <a:ea typeface="Segoe UI"/>
                <a:cs typeface="Segoe UI"/>
                <a:sym typeface="Segoe UI"/>
              </a:defRPr>
            </a:lvl1pPr>
          </a:lstStyle>
          <a:p>
            <a:r>
              <a:t>Eun-Joo (E.J.) Myung</a:t>
            </a:r>
          </a:p>
        </p:txBody>
      </p:sp>
      <p:sp>
        <p:nvSpPr>
          <p:cNvPr id="224" name="TextBox 21"/>
          <p:cNvSpPr txBox="1"/>
          <p:nvPr/>
        </p:nvSpPr>
        <p:spPr>
          <a:xfrm>
            <a:off x="258284" y="6398500"/>
            <a:ext cx="2004396" cy="71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atin typeface="Segoe UI"/>
                <a:ea typeface="Segoe UI"/>
                <a:cs typeface="Segoe UI"/>
                <a:sym typeface="Segoe UI"/>
              </a:defRPr>
            </a:lvl1pPr>
          </a:lstStyle>
          <a:p>
            <a:r>
              <a:t>Ruthie Abelson Olivas</a:t>
            </a:r>
          </a:p>
        </p:txBody>
      </p:sp>
      <p:sp>
        <p:nvSpPr>
          <p:cNvPr id="225" name="TextBox 22"/>
          <p:cNvSpPr txBox="1"/>
          <p:nvPr/>
        </p:nvSpPr>
        <p:spPr>
          <a:xfrm>
            <a:off x="6458847" y="6398500"/>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Jilly de la Torre</a:t>
            </a:r>
          </a:p>
        </p:txBody>
      </p:sp>
      <p:sp>
        <p:nvSpPr>
          <p:cNvPr id="226" name="TextBox 24"/>
          <p:cNvSpPr txBox="1"/>
          <p:nvPr/>
        </p:nvSpPr>
        <p:spPr>
          <a:xfrm>
            <a:off x="9705896" y="3599055"/>
            <a:ext cx="170219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Dean Kertesz</a:t>
            </a:r>
          </a:p>
        </p:txBody>
      </p:sp>
      <p:pic>
        <p:nvPicPr>
          <p:cNvPr id="227" name="Picture 8" descr="Picture 8"/>
          <p:cNvPicPr>
            <a:picLocks noChangeAspect="1"/>
          </p:cNvPicPr>
          <p:nvPr/>
        </p:nvPicPr>
        <p:blipFill>
          <a:blip r:embed="rId10"/>
          <a:srcRect t="10078" b="13079"/>
          <a:stretch>
            <a:fillRect/>
          </a:stretch>
        </p:blipFill>
        <p:spPr>
          <a:xfrm>
            <a:off x="5529500" y="1335792"/>
            <a:ext cx="1985796" cy="2286002"/>
          </a:xfrm>
          <a:prstGeom prst="rect">
            <a:avLst/>
          </a:prstGeom>
          <a:ln w="12700">
            <a:miter lim="400000"/>
          </a:ln>
        </p:spPr>
      </p:pic>
      <p:sp>
        <p:nvSpPr>
          <p:cNvPr id="228" name="TextBox 26"/>
          <p:cNvSpPr txBox="1"/>
          <p:nvPr/>
        </p:nvSpPr>
        <p:spPr>
          <a:xfrm>
            <a:off x="7799580" y="3599055"/>
            <a:ext cx="263762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latin typeface="Segoe UI"/>
                <a:ea typeface="Segoe UI"/>
                <a:cs typeface="Segoe UI"/>
                <a:sym typeface="Segoe UI"/>
              </a:defRPr>
            </a:pPr>
            <a:r>
              <a:t>Dominique </a:t>
            </a:r>
          </a:p>
          <a:p>
            <a:pPr>
              <a:defRPr sz="1400">
                <a:latin typeface="Segoe UI"/>
                <a:ea typeface="Segoe UI"/>
                <a:cs typeface="Segoe UI"/>
                <a:sym typeface="Segoe UI"/>
              </a:defRPr>
            </a:pPr>
            <a:r>
              <a:t>Roache-Green</a:t>
            </a:r>
          </a:p>
        </p:txBody>
      </p:sp>
      <p:pic>
        <p:nvPicPr>
          <p:cNvPr id="229" name="Picture 12" descr="Picture 12"/>
          <p:cNvPicPr>
            <a:picLocks noChangeAspect="1"/>
          </p:cNvPicPr>
          <p:nvPr/>
        </p:nvPicPr>
        <p:blipFill>
          <a:blip r:embed="rId11"/>
          <a:srcRect l="4656" r="2941"/>
          <a:stretch>
            <a:fillRect/>
          </a:stretch>
        </p:blipFill>
        <p:spPr>
          <a:xfrm>
            <a:off x="69600" y="4133483"/>
            <a:ext cx="2108168" cy="2284983"/>
          </a:xfrm>
          <a:prstGeom prst="rect">
            <a:avLst/>
          </a:prstGeom>
          <a:ln w="12700">
            <a:miter lim="400000"/>
          </a:ln>
        </p:spPr>
      </p:pic>
      <p:grpSp>
        <p:nvGrpSpPr>
          <p:cNvPr id="232" name="Group 29"/>
          <p:cNvGrpSpPr/>
          <p:nvPr/>
        </p:nvGrpSpPr>
        <p:grpSpPr>
          <a:xfrm>
            <a:off x="-41713" y="-12853"/>
            <a:ext cx="3131812" cy="3634646"/>
            <a:chOff x="0" y="0"/>
            <a:chExt cx="3131810" cy="3634645"/>
          </a:xfrm>
        </p:grpSpPr>
        <p:sp>
          <p:nvSpPr>
            <p:cNvPr id="230" name="Rectangle 30"/>
            <p:cNvSpPr/>
            <p:nvPr/>
          </p:nvSpPr>
          <p:spPr>
            <a:xfrm>
              <a:off x="-1" y="0"/>
              <a:ext cx="3101985" cy="3634646"/>
            </a:xfrm>
            <a:prstGeom prst="rect">
              <a:avLst/>
            </a:prstGeom>
            <a:solidFill>
              <a:srgbClr val="222A3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31" name="Picture 31" descr="Picture 31"/>
            <p:cNvPicPr>
              <a:picLocks noChangeAspect="1"/>
            </p:cNvPicPr>
            <p:nvPr/>
          </p:nvPicPr>
          <p:blipFill>
            <a:blip r:embed="rId12"/>
            <a:stretch>
              <a:fillRect/>
            </a:stretch>
          </p:blipFill>
          <p:spPr>
            <a:xfrm>
              <a:off x="0" y="0"/>
              <a:ext cx="3131811" cy="3634646"/>
            </a:xfrm>
            <a:prstGeom prst="rect">
              <a:avLst/>
            </a:prstGeom>
            <a:ln w="12700" cap="flat">
              <a:noFill/>
              <a:miter lim="400000"/>
            </a:ln>
            <a:effec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23CD-AA2A-22C1-AC4B-4D8F343CE219}"/>
              </a:ext>
            </a:extLst>
          </p:cNvPr>
          <p:cNvSpPr>
            <a:spLocks noGrp="1"/>
          </p:cNvSpPr>
          <p:nvPr>
            <p:ph type="title"/>
          </p:nvPr>
        </p:nvSpPr>
        <p:spPr/>
        <p:txBody>
          <a:bodyPr/>
          <a:lstStyle/>
          <a:p>
            <a:r>
              <a:rPr lang="en-US" dirty="0"/>
              <a:t>STAFF</a:t>
            </a:r>
          </a:p>
        </p:txBody>
      </p:sp>
      <p:pic>
        <p:nvPicPr>
          <p:cNvPr id="7" name="Picture 6">
            <a:extLst>
              <a:ext uri="{FF2B5EF4-FFF2-40B4-BE49-F238E27FC236}">
                <a16:creationId xmlns:a16="http://schemas.microsoft.com/office/drawing/2014/main" id="{4BC34719-52D9-74FB-203A-37629E8C9613}"/>
              </a:ext>
            </a:extLst>
          </p:cNvPr>
          <p:cNvPicPr>
            <a:picLocks noChangeAspect="1"/>
          </p:cNvPicPr>
          <p:nvPr/>
        </p:nvPicPr>
        <p:blipFill rotWithShape="1">
          <a:blip r:embed="rId2"/>
          <a:srcRect l="1588"/>
          <a:stretch/>
        </p:blipFill>
        <p:spPr>
          <a:xfrm>
            <a:off x="96820" y="1363553"/>
            <a:ext cx="11998360" cy="4647259"/>
          </a:xfrm>
          <a:prstGeom prst="rect">
            <a:avLst/>
          </a:prstGeom>
        </p:spPr>
      </p:pic>
    </p:spTree>
    <p:extLst>
      <p:ext uri="{BB962C8B-B14F-4D97-AF65-F5344CB8AC3E}">
        <p14:creationId xmlns:p14="http://schemas.microsoft.com/office/powerpoint/2010/main" val="394105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2B2A0-2BF4-7B57-0606-E4D23D1E198D}"/>
              </a:ext>
            </a:extLst>
          </p:cNvPr>
          <p:cNvSpPr>
            <a:spLocks noGrp="1"/>
          </p:cNvSpPr>
          <p:nvPr>
            <p:ph type="title"/>
          </p:nvPr>
        </p:nvSpPr>
        <p:spPr>
          <a:xfrm>
            <a:off x="344649" y="420011"/>
            <a:ext cx="4368602" cy="1956841"/>
          </a:xfrm>
        </p:spPr>
        <p:txBody>
          <a:bodyPr anchor="b">
            <a:normAutofit/>
          </a:bodyPr>
          <a:lstStyle/>
          <a:p>
            <a:r>
              <a:rPr lang="en-US" sz="3600" dirty="0">
                <a:latin typeface="Helvetica Neue"/>
              </a:rPr>
              <a:t>Ralph Payton</a:t>
            </a:r>
            <a:br>
              <a:rPr lang="en-US" sz="3600" dirty="0">
                <a:latin typeface="Helvetica Neue"/>
              </a:rPr>
            </a:br>
            <a:r>
              <a:rPr lang="en-US" sz="3600" b="1" dirty="0">
                <a:latin typeface="Helvetica Neue"/>
              </a:rPr>
              <a:t>Executive Director</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033CE3-8D37-1853-79EB-43AE235E6A1C}"/>
              </a:ext>
            </a:extLst>
          </p:cNvPr>
          <p:cNvSpPr>
            <a:spLocks noGrp="1"/>
          </p:cNvSpPr>
          <p:nvPr>
            <p:ph idx="1"/>
          </p:nvPr>
        </p:nvSpPr>
        <p:spPr>
          <a:xfrm>
            <a:off x="137650" y="2796863"/>
            <a:ext cx="5187222" cy="3855842"/>
          </a:xfrm>
        </p:spPr>
        <p:txBody>
          <a:bodyPr>
            <a:noAutofit/>
          </a:bodyPr>
          <a:lstStyle/>
          <a:p>
            <a:r>
              <a:rPr lang="en-US" sz="1600" dirty="0">
                <a:effectLst/>
                <a:latin typeface="Calibri" panose="020F0502020204030204" pitchFamily="34" charset="0"/>
                <a:ea typeface="Times New Roman" panose="02020603050405020304" pitchFamily="18" charset="0"/>
              </a:rPr>
              <a:t>Ralph Payton‘s commitment to social justice and underserved communities spans a career of more than 20 years directing nonprofit human service programs across the country. Prior to joining the team at GRIP, he was the Chief Executive Officer at Hunters Point Family, an organization that works to enrich the lives of youth in San Francisco’s Bayview/Hunters Point communities. From 2015-2018, Ralph was the Executive Director at Raphael House, which operates San Francisco’s largest shelter for families experiencing homelessness. He has worked with individuals and families experiencing homelessness in New York City and Miami before moving to San Francisco in 2011. He started his career as a social justice advocate in Florida where he was a clinical therapist for several years before switching career paths to join the efforts helping our unhoused neighbors and community members.</a:t>
            </a:r>
            <a:br>
              <a:rPr lang="en-US" sz="1600" dirty="0">
                <a:effectLst/>
                <a:latin typeface="Calibri" panose="020F0502020204030204" pitchFamily="34" charset="0"/>
                <a:ea typeface="Times New Roman" panose="02020603050405020304" pitchFamily="18" charset="0"/>
              </a:rPr>
            </a:br>
            <a:endParaRPr lang="en-US" sz="1600" dirty="0"/>
          </a:p>
        </p:txBody>
      </p:sp>
      <p:pic>
        <p:nvPicPr>
          <p:cNvPr id="5122" name="9FA1285F-9ACB-4943-B7B9-F93DA6742755" descr="A person in a suit and glasses&#10;&#10;Description automatically generated with low confidence">
            <a:extLst>
              <a:ext uri="{FF2B5EF4-FFF2-40B4-BE49-F238E27FC236}">
                <a16:creationId xmlns:a16="http://schemas.microsoft.com/office/drawing/2014/main" id="{62B3C900-51D8-AF36-D821-04493B9661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89" r="123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937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B5D90E-4DC4-51EC-3337-90B38D592D09}"/>
              </a:ext>
            </a:extLst>
          </p:cNvPr>
          <p:cNvSpPr>
            <a:spLocks noGrp="1"/>
          </p:cNvSpPr>
          <p:nvPr>
            <p:ph type="title"/>
          </p:nvPr>
        </p:nvSpPr>
        <p:spPr>
          <a:xfrm>
            <a:off x="640080" y="325369"/>
            <a:ext cx="4368602" cy="1956841"/>
          </a:xfrm>
        </p:spPr>
        <p:txBody>
          <a:bodyPr anchor="b">
            <a:normAutofit/>
          </a:bodyPr>
          <a:lstStyle/>
          <a:p>
            <a:pPr marL="0" indent="0"/>
            <a:r>
              <a:rPr lang="en-US" sz="3400"/>
              <a:t>Manusiu T. Laulea </a:t>
            </a:r>
            <a:br>
              <a:rPr lang="en-US" sz="3400"/>
            </a:br>
            <a:r>
              <a:rPr lang="en-US" sz="3400" b="1"/>
              <a:t>Shelter Program Manager</a:t>
            </a:r>
            <a:br>
              <a:rPr lang="en-US" sz="3400"/>
            </a:br>
            <a:endParaRPr lang="en-US" sz="340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C347F0-D3BE-9EED-9D17-78F3BE367A86}"/>
              </a:ext>
            </a:extLst>
          </p:cNvPr>
          <p:cNvSpPr>
            <a:spLocks noGrp="1"/>
          </p:cNvSpPr>
          <p:nvPr>
            <p:ph idx="1"/>
          </p:nvPr>
        </p:nvSpPr>
        <p:spPr>
          <a:xfrm>
            <a:off x="640080" y="2872899"/>
            <a:ext cx="4243589" cy="3320668"/>
          </a:xfrm>
        </p:spPr>
        <p:txBody>
          <a:bodyPr>
            <a:normAutofit/>
          </a:bodyPr>
          <a:lstStyle/>
          <a:p>
            <a:r>
              <a:rPr lang="en-US" sz="1500"/>
              <a:t>My name is Manusiu Tuivailala Laulea. I am the Family Shelter Manager at the Greater Richmond Interfaith Program. I have been with GRIP for over 17 years. I am passionate about creating positive change in my community and helping people in need. My work focuses on providing services to families experiencing homelessness, such as housing, employment assistance, and case management. I also manage the day-to-day operations of our care center, which includes providing meals, hygiene products, clothing, and other basic needs for those who come to us for help. It is an honor to be able to make a difference in people's lives and I take pride in the work that I do every day.</a:t>
            </a:r>
          </a:p>
          <a:p>
            <a:endParaRPr lang="en-US" sz="1500"/>
          </a:p>
        </p:txBody>
      </p:sp>
      <p:pic>
        <p:nvPicPr>
          <p:cNvPr id="7" name="Picture 6" descr="A group of women standing in front of a building&#10;&#10;Description automatically generated">
            <a:extLst>
              <a:ext uri="{FF2B5EF4-FFF2-40B4-BE49-F238E27FC236}">
                <a16:creationId xmlns:a16="http://schemas.microsoft.com/office/drawing/2014/main" id="{7F2E42A4-C17C-52AD-CF83-8791E54EE3A6}"/>
              </a:ext>
            </a:extLst>
          </p:cNvPr>
          <p:cNvPicPr>
            <a:picLocks noChangeAspect="1"/>
          </p:cNvPicPr>
          <p:nvPr/>
        </p:nvPicPr>
        <p:blipFill rotWithShape="1">
          <a:blip r:embed="rId2">
            <a:extLst>
              <a:ext uri="{28A0092B-C50C-407E-A947-70E740481C1C}">
                <a14:useLocalDpi xmlns:a14="http://schemas.microsoft.com/office/drawing/2010/main" val="0"/>
              </a:ext>
            </a:extLst>
          </a:blip>
          <a:srcRect l="33883" t="27440" r="45547" b="60554"/>
          <a:stretch/>
        </p:blipFill>
        <p:spPr>
          <a:xfrm>
            <a:off x="5353620" y="1163063"/>
            <a:ext cx="3659400" cy="284786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055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E140D-A674-8565-FCDA-AFA11EA84E62}"/>
              </a:ext>
            </a:extLst>
          </p:cNvPr>
          <p:cNvSpPr>
            <a:spLocks noGrp="1"/>
          </p:cNvSpPr>
          <p:nvPr>
            <p:ph type="title"/>
          </p:nvPr>
        </p:nvSpPr>
        <p:spPr>
          <a:xfrm>
            <a:off x="-1525" y="392217"/>
            <a:ext cx="5990122" cy="1956841"/>
          </a:xfrm>
        </p:spPr>
        <p:txBody>
          <a:bodyPr anchor="b">
            <a:normAutofit/>
          </a:bodyPr>
          <a:lstStyle/>
          <a:p>
            <a:r>
              <a:rPr lang="en-US" sz="3600" dirty="0">
                <a:effectLst/>
                <a:latin typeface="Helvetica Neue"/>
                <a:ea typeface="Times New Roman" panose="02020603050405020304" pitchFamily="18" charset="0"/>
                <a:cs typeface="Calibri" panose="020F0502020204030204" pitchFamily="34" charset="0"/>
              </a:rPr>
              <a:t>‘Damo’ Damonique Tupuola</a:t>
            </a:r>
            <a:br>
              <a:rPr lang="en-US" sz="3600" dirty="0">
                <a:effectLst/>
                <a:latin typeface="Helvetica Neue"/>
                <a:ea typeface="Times New Roman" panose="02020603050405020304" pitchFamily="18" charset="0"/>
                <a:cs typeface="Calibri" panose="020F0502020204030204" pitchFamily="34" charset="0"/>
              </a:rPr>
            </a:br>
            <a:r>
              <a:rPr lang="en-US" sz="3600" b="1" dirty="0">
                <a:effectLst/>
                <a:latin typeface="Helvetica Neue"/>
                <a:ea typeface="Times New Roman" panose="02020603050405020304" pitchFamily="18" charset="0"/>
                <a:cs typeface="Calibri" panose="020F0502020204030204" pitchFamily="34" charset="0"/>
              </a:rPr>
              <a:t>Operations Coordinator</a:t>
            </a:r>
            <a:endParaRPr lang="en-US" sz="8800" b="1" dirty="0"/>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0118D1-7483-7169-B5F2-599159F4A759}"/>
              </a:ext>
            </a:extLst>
          </p:cNvPr>
          <p:cNvSpPr>
            <a:spLocks noGrp="1"/>
          </p:cNvSpPr>
          <p:nvPr>
            <p:ph idx="1"/>
          </p:nvPr>
        </p:nvSpPr>
        <p:spPr>
          <a:xfrm>
            <a:off x="105878" y="2741275"/>
            <a:ext cx="5303520" cy="3968496"/>
          </a:xfrm>
        </p:spPr>
        <p:txBody>
          <a:bodyPr>
            <a:normAutofit lnSpcReduction="10000"/>
          </a:bodyPr>
          <a:lstStyle/>
          <a:p>
            <a:r>
              <a:rPr lang="en-US" sz="1800" dirty="0">
                <a:effectLst/>
                <a:latin typeface="Calibri" panose="020F0502020204030204" pitchFamily="34" charset="0"/>
                <a:ea typeface="Times New Roman" panose="02020603050405020304" pitchFamily="18" charset="0"/>
              </a:rPr>
              <a:t>My name is Damonique (Damo) Tupuola and I am the operations coordinator here at GRIP. I started with GRIP in 2021, as a resident counselor for our Project Room Key program in Richmond, CA. Since then, I have been promoted to my current position as operations coordinator where I oversee facility operations and ensure each department is equipped with the tools and resources they need, while ensuring the facility runs smoothly as a whole. I am currently enrolled at Contra Costa College pursuing my bachelor’s degree in business administration and also studying to become a licensed real estate agent in California.  As a native resident of Richmond, it means so much to me to be able to serve my city and give back to my community especially when I have experienced homelessness on several occasions.</a:t>
            </a:r>
            <a:endParaRPr lang="en-US" sz="1800" dirty="0">
              <a:effectLst/>
              <a:latin typeface="Calibri" panose="020F0502020204030204" pitchFamily="34" charset="0"/>
              <a:ea typeface="Calibri" panose="020F0502020204030204" pitchFamily="34" charset="0"/>
            </a:endParaRPr>
          </a:p>
          <a:p>
            <a:endParaRPr lang="en-US" sz="2400" dirty="0"/>
          </a:p>
        </p:txBody>
      </p:sp>
      <p:pic>
        <p:nvPicPr>
          <p:cNvPr id="4098" name="AE5363BB-4CD0-4FFE-BC69-A54E18016E4E" descr="A person taking a selfie&#10;&#10;Description automatically generated">
            <a:extLst>
              <a:ext uri="{FF2B5EF4-FFF2-40B4-BE49-F238E27FC236}">
                <a16:creationId xmlns:a16="http://schemas.microsoft.com/office/drawing/2014/main" id="{687F2DAC-712B-6DB8-7CBA-C4D95223B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3" r="-1" b="3589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78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23CD-AA2A-22C1-AC4B-4D8F343CE219}"/>
              </a:ext>
            </a:extLst>
          </p:cNvPr>
          <p:cNvSpPr>
            <a:spLocks noGrp="1"/>
          </p:cNvSpPr>
          <p:nvPr>
            <p:ph type="title"/>
          </p:nvPr>
        </p:nvSpPr>
        <p:spPr/>
        <p:txBody>
          <a:bodyPr/>
          <a:lstStyle/>
          <a:p>
            <a:r>
              <a:rPr lang="en-US" dirty="0"/>
              <a:t>GRIP THANKS YOU FOR YOUR SUPPORT</a:t>
            </a:r>
          </a:p>
        </p:txBody>
      </p:sp>
      <p:sp>
        <p:nvSpPr>
          <p:cNvPr id="3" name="Content Placeholder 2">
            <a:extLst>
              <a:ext uri="{FF2B5EF4-FFF2-40B4-BE49-F238E27FC236}">
                <a16:creationId xmlns:a16="http://schemas.microsoft.com/office/drawing/2014/main" id="{EF691F9E-8B12-DDBB-E1DC-0C2C85E7DEE5}"/>
              </a:ext>
            </a:extLst>
          </p:cNvPr>
          <p:cNvSpPr>
            <a:spLocks noGrp="1"/>
          </p:cNvSpPr>
          <p:nvPr>
            <p:ph idx="1"/>
          </p:nvPr>
        </p:nvSpPr>
        <p:spPr/>
        <p:txBody>
          <a:bodyPr/>
          <a:lstStyle/>
          <a:p>
            <a:pPr marL="0" indent="0">
              <a:buNone/>
            </a:pPr>
            <a:r>
              <a:rPr lang="en-US" dirty="0"/>
              <a:t>GRIP provides a safe &amp; nourishing place that helps transform those who are unsheltered and in need move toward self-sufficiency.</a:t>
            </a:r>
          </a:p>
          <a:p>
            <a:pPr marL="0" indent="0">
              <a:buNone/>
            </a:pPr>
            <a:endParaRPr lang="en-US" dirty="0"/>
          </a:p>
          <a:p>
            <a:pPr marL="0" indent="0">
              <a:buNone/>
            </a:pPr>
            <a:r>
              <a:rPr lang="en-US" dirty="0"/>
              <a:t>www.GRIPCARES.org</a:t>
            </a:r>
          </a:p>
          <a:p>
            <a:pPr marL="0" indent="0">
              <a:buNone/>
            </a:pPr>
            <a:r>
              <a:rPr lang="en-US" dirty="0"/>
              <a:t>165 22nd Street, Richmond, California 94801</a:t>
            </a:r>
          </a:p>
          <a:p>
            <a:pPr marL="0" indent="0">
              <a:buNone/>
            </a:pPr>
            <a:r>
              <a:rPr lang="en-US" dirty="0"/>
              <a:t>(510) 233-2141</a:t>
            </a:r>
          </a:p>
          <a:p>
            <a:pPr marL="0" indent="0">
              <a:buNone/>
            </a:pPr>
            <a:r>
              <a:rPr lang="en-US" dirty="0">
                <a:hlinkClick r:id="rId2"/>
              </a:rPr>
              <a:t>info@gripcommunity.org</a:t>
            </a:r>
            <a:r>
              <a:rPr lang="en-US" dirty="0"/>
              <a:t> </a:t>
            </a:r>
          </a:p>
          <a:p>
            <a:endParaRPr lang="en-US" dirty="0"/>
          </a:p>
        </p:txBody>
      </p:sp>
    </p:spTree>
    <p:extLst>
      <p:ext uri="{BB962C8B-B14F-4D97-AF65-F5344CB8AC3E}">
        <p14:creationId xmlns:p14="http://schemas.microsoft.com/office/powerpoint/2010/main" val="2133345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BD66-18DD-1E5C-5B0C-5C2825EA541C}"/>
              </a:ext>
            </a:extLst>
          </p:cNvPr>
          <p:cNvSpPr>
            <a:spLocks noGrp="1"/>
          </p:cNvSpPr>
          <p:nvPr>
            <p:ph type="title"/>
          </p:nvPr>
        </p:nvSpPr>
        <p:spPr>
          <a:xfrm>
            <a:off x="571869" y="139253"/>
            <a:ext cx="10515600" cy="1325563"/>
          </a:xfrm>
        </p:spPr>
        <p:txBody>
          <a:bodyPr/>
          <a:lstStyle/>
          <a:p>
            <a:r>
              <a:rPr lang="en-US" dirty="0"/>
              <a:t>GENERAL</a:t>
            </a:r>
          </a:p>
        </p:txBody>
      </p:sp>
      <p:sp>
        <p:nvSpPr>
          <p:cNvPr id="3" name="Content Placeholder 2">
            <a:extLst>
              <a:ext uri="{FF2B5EF4-FFF2-40B4-BE49-F238E27FC236}">
                <a16:creationId xmlns:a16="http://schemas.microsoft.com/office/drawing/2014/main" id="{9025896B-99A7-16D4-5E70-97F923F30CD6}"/>
              </a:ext>
            </a:extLst>
          </p:cNvPr>
          <p:cNvSpPr>
            <a:spLocks noGrp="1"/>
          </p:cNvSpPr>
          <p:nvPr>
            <p:ph idx="1"/>
          </p:nvPr>
        </p:nvSpPr>
        <p:spPr>
          <a:xfrm>
            <a:off x="571869" y="1464816"/>
            <a:ext cx="7204969" cy="4712147"/>
          </a:xfrm>
        </p:spPr>
        <p:txBody>
          <a:bodyPr>
            <a:normAutofit fontScale="47500" lnSpcReduction="20000"/>
          </a:bodyPr>
          <a:lstStyle/>
          <a:p>
            <a:pPr marL="0" indent="0">
              <a:buNone/>
            </a:pPr>
            <a:r>
              <a:rPr lang="en-US" dirty="0"/>
              <a:t>NAME: 		</a:t>
            </a:r>
            <a:r>
              <a:rPr lang="en-US" sz="2800" dirty="0"/>
              <a:t>Greater Richmond Interfaith Program </a:t>
            </a:r>
          </a:p>
          <a:p>
            <a:pPr marL="0" indent="0">
              <a:buNone/>
            </a:pPr>
            <a:r>
              <a:rPr lang="en-US" sz="2800" dirty="0"/>
              <a:t>SECOND REFERENCE: 	GRIP (all capitalized)</a:t>
            </a:r>
            <a:endParaRPr lang="en-US" sz="2800" i="1" dirty="0"/>
          </a:p>
          <a:p>
            <a:pPr marL="0" indent="0">
              <a:buNone/>
            </a:pPr>
            <a:r>
              <a:rPr lang="en-US" dirty="0"/>
              <a:t>MISSION STATEMENT: 	“GRIP provides a safe &amp; nourishing place that helps transform those 		who are unsheltered and in need move toward self-sufficiency.”</a:t>
            </a:r>
          </a:p>
          <a:p>
            <a:pPr marL="0" indent="0">
              <a:buNone/>
            </a:pPr>
            <a:r>
              <a:rPr lang="en-US" dirty="0"/>
              <a:t>LOCATION: 		165 22nd Street, Richmond, California 94801</a:t>
            </a:r>
          </a:p>
          <a:p>
            <a:pPr marL="0" indent="0">
              <a:buNone/>
            </a:pPr>
            <a:r>
              <a:rPr lang="en-US" dirty="0"/>
              <a:t>PHONE:   		(510) 233-2141</a:t>
            </a:r>
          </a:p>
          <a:p>
            <a:pPr marL="0" indent="0">
              <a:buNone/>
            </a:pPr>
            <a:r>
              <a:rPr lang="en-US" dirty="0"/>
              <a:t>EMAIL:		</a:t>
            </a:r>
            <a:r>
              <a:rPr lang="en-US" dirty="0">
                <a:hlinkClick r:id="rId2"/>
              </a:rPr>
              <a:t>info@gripcommunity.org</a:t>
            </a:r>
            <a:r>
              <a:rPr lang="en-US" dirty="0"/>
              <a:t> </a:t>
            </a:r>
          </a:p>
          <a:p>
            <a:pPr marL="0" indent="0">
              <a:buNone/>
            </a:pPr>
            <a:r>
              <a:rPr lang="en-US" dirty="0"/>
              <a:t>LOGO:		</a:t>
            </a:r>
            <a:r>
              <a:rPr lang="en-US" dirty="0">
                <a:hlinkClick r:id="rId3"/>
              </a:rPr>
              <a:t>https://gripcares.org/wp-content/uploads/2023/06/grip-logo.jpg</a:t>
            </a:r>
            <a:r>
              <a:rPr lang="en-US" dirty="0"/>
              <a:t> 	</a:t>
            </a:r>
          </a:p>
          <a:p>
            <a:pPr marL="0" indent="0">
              <a:buNone/>
            </a:pPr>
            <a:r>
              <a:rPr lang="en-US" dirty="0"/>
              <a:t>WEBSITE: 		</a:t>
            </a:r>
            <a:r>
              <a:rPr lang="en-US" dirty="0">
                <a:hlinkClick r:id="rId4"/>
              </a:rPr>
              <a:t>https://gripcares.org/</a:t>
            </a:r>
            <a:r>
              <a:rPr lang="en-US" dirty="0"/>
              <a:t>  </a:t>
            </a:r>
          </a:p>
          <a:p>
            <a:pPr marL="0" indent="0">
              <a:buNone/>
            </a:pPr>
            <a:r>
              <a:rPr lang="en-US" dirty="0"/>
              <a:t>TAX INFORMATION:	GRIP is a registered 501(c)(3) tax-exempt organization.</a:t>
            </a:r>
          </a:p>
          <a:p>
            <a:pPr marL="0" indent="0">
              <a:buNone/>
            </a:pPr>
            <a:r>
              <a:rPr lang="en-US" dirty="0"/>
              <a:t>		Federal Identification Number: 23-7169239</a:t>
            </a:r>
          </a:p>
          <a:p>
            <a:pPr marL="0" indent="0">
              <a:buNone/>
            </a:pPr>
            <a:r>
              <a:rPr lang="en-US" dirty="0"/>
              <a:t>GOOGLE MY BUSINESS:	</a:t>
            </a:r>
            <a:r>
              <a:rPr lang="en-US" dirty="0">
                <a:hlinkClick r:id="rId5"/>
              </a:rPr>
              <a:t>https://goo.gl/maps/snoWduddbf9Bu5A97</a:t>
            </a:r>
            <a:r>
              <a:rPr lang="en-US" dirty="0"/>
              <a:t> </a:t>
            </a:r>
          </a:p>
          <a:p>
            <a:pPr marL="0" indent="0">
              <a:buNone/>
            </a:pPr>
            <a:r>
              <a:rPr lang="en-US" dirty="0"/>
              <a:t>FACEBOOK: 	</a:t>
            </a:r>
            <a:r>
              <a:rPr lang="en-US" dirty="0">
                <a:hlinkClick r:id="rId6"/>
              </a:rPr>
              <a:t>https://www.facebook.com/GRIPCares</a:t>
            </a:r>
            <a:r>
              <a:rPr lang="en-US" dirty="0"/>
              <a:t> </a:t>
            </a:r>
          </a:p>
          <a:p>
            <a:pPr marL="0" indent="0">
              <a:buNone/>
            </a:pPr>
            <a:r>
              <a:rPr lang="en-US" dirty="0"/>
              <a:t>INSTAGRAM:	</a:t>
            </a:r>
            <a:r>
              <a:rPr lang="en-US" dirty="0">
                <a:hlinkClick r:id="rId7"/>
              </a:rPr>
              <a:t>https://www.instagram.com/grip.cares/</a:t>
            </a:r>
            <a:r>
              <a:rPr lang="en-US" dirty="0"/>
              <a:t> </a:t>
            </a:r>
          </a:p>
          <a:p>
            <a:pPr marL="0" indent="0">
              <a:buNone/>
            </a:pPr>
            <a:r>
              <a:rPr lang="en-US" dirty="0"/>
              <a:t>TWITTER:		</a:t>
            </a:r>
            <a:r>
              <a:rPr lang="en-US" dirty="0">
                <a:hlinkClick r:id="rId8"/>
              </a:rPr>
              <a:t>https://twitter.com/gripcares</a:t>
            </a:r>
            <a:r>
              <a:rPr lang="en-US" dirty="0"/>
              <a:t> </a:t>
            </a:r>
          </a:p>
          <a:p>
            <a:pPr marL="0" indent="0">
              <a:buNone/>
            </a:pPr>
            <a:r>
              <a:rPr lang="en-US" dirty="0"/>
              <a:t>LINKEDIN:		</a:t>
            </a:r>
            <a:r>
              <a:rPr lang="en-US" dirty="0">
                <a:hlinkClick r:id="rId9"/>
              </a:rPr>
              <a:t>https://www.linkedin.com/company/greater-richmond-interfaith-program/</a:t>
            </a:r>
            <a:r>
              <a:rPr lang="en-US" dirty="0"/>
              <a:t> </a:t>
            </a:r>
          </a:p>
          <a:p>
            <a:pPr marL="0" indent="0">
              <a:buNone/>
            </a:pPr>
            <a:r>
              <a:rPr lang="en-US" dirty="0"/>
              <a:t>RSS:		</a:t>
            </a:r>
            <a:r>
              <a:rPr lang="en-US" dirty="0">
                <a:hlinkClick r:id="rId10"/>
              </a:rPr>
              <a:t>https://gripcares.org/feed/</a:t>
            </a:r>
            <a:r>
              <a:rPr lang="en-US" dirty="0"/>
              <a:t> </a:t>
            </a:r>
          </a:p>
        </p:txBody>
      </p:sp>
      <p:pic>
        <p:nvPicPr>
          <p:cNvPr id="4" name="Picture 3" descr="A picture containing text, font, graphics, poster&#10;&#10;Description automatically generated">
            <a:extLst>
              <a:ext uri="{FF2B5EF4-FFF2-40B4-BE49-F238E27FC236}">
                <a16:creationId xmlns:a16="http://schemas.microsoft.com/office/drawing/2014/main" id="{E9598CF5-0C15-EDFB-C974-E75BD205AA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3984" y="690563"/>
            <a:ext cx="4087368" cy="5486400"/>
          </a:xfrm>
          <a:prstGeom prst="rect">
            <a:avLst/>
          </a:prstGeom>
        </p:spPr>
      </p:pic>
    </p:spTree>
    <p:extLst>
      <p:ext uri="{BB962C8B-B14F-4D97-AF65-F5344CB8AC3E}">
        <p14:creationId xmlns:p14="http://schemas.microsoft.com/office/powerpoint/2010/main" val="807264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4853-37E8-59D0-5EE9-7ADB498EF062}"/>
              </a:ext>
            </a:extLst>
          </p:cNvPr>
          <p:cNvSpPr>
            <a:spLocks noGrp="1"/>
          </p:cNvSpPr>
          <p:nvPr>
            <p:ph type="title"/>
          </p:nvPr>
        </p:nvSpPr>
        <p:spPr>
          <a:xfrm>
            <a:off x="338866" y="59840"/>
            <a:ext cx="11537576" cy="1325563"/>
          </a:xfrm>
        </p:spPr>
        <p:txBody>
          <a:bodyPr>
            <a:normAutofit/>
          </a:bodyPr>
          <a:lstStyle/>
          <a:p>
            <a:r>
              <a:rPr lang="en-US" sz="2800" dirty="0"/>
              <a:t>GRIP Imagery: GRIP’s brand is signified by its “hands” logo and its new mural</a:t>
            </a:r>
          </a:p>
        </p:txBody>
      </p:sp>
      <p:pic>
        <p:nvPicPr>
          <p:cNvPr id="5" name="Content Placeholder 4" descr="A picture containing text, font, graphics, poster&#10;&#10;Description automatically generated">
            <a:extLst>
              <a:ext uri="{FF2B5EF4-FFF2-40B4-BE49-F238E27FC236}">
                <a16:creationId xmlns:a16="http://schemas.microsoft.com/office/drawing/2014/main" id="{021007F5-CC19-74FD-12B1-D724794995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744" y="2332547"/>
            <a:ext cx="2222500" cy="2984500"/>
          </a:xfrm>
        </p:spPr>
      </p:pic>
      <p:pic>
        <p:nvPicPr>
          <p:cNvPr id="7" name="Picture 6" descr="A mural on a building&#10;&#10;Description automatically generated with low confidence">
            <a:extLst>
              <a:ext uri="{FF2B5EF4-FFF2-40B4-BE49-F238E27FC236}">
                <a16:creationId xmlns:a16="http://schemas.microsoft.com/office/drawing/2014/main" id="{1C4818CB-29AF-9661-DD8F-506096F81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13" y="1847068"/>
            <a:ext cx="6445188" cy="4833891"/>
          </a:xfrm>
          <a:prstGeom prst="rect">
            <a:avLst/>
          </a:prstGeom>
        </p:spPr>
      </p:pic>
      <p:sp>
        <p:nvSpPr>
          <p:cNvPr id="8" name="TextBox 7">
            <a:extLst>
              <a:ext uri="{FF2B5EF4-FFF2-40B4-BE49-F238E27FC236}">
                <a16:creationId xmlns:a16="http://schemas.microsoft.com/office/drawing/2014/main" id="{F401F3AA-2F46-9051-8368-61C3F9157896}"/>
              </a:ext>
            </a:extLst>
          </p:cNvPr>
          <p:cNvSpPr txBox="1"/>
          <p:nvPr/>
        </p:nvSpPr>
        <p:spPr>
          <a:xfrm>
            <a:off x="486410" y="1385403"/>
            <a:ext cx="2222500" cy="923330"/>
          </a:xfrm>
          <a:prstGeom prst="rect">
            <a:avLst/>
          </a:prstGeom>
          <a:noFill/>
        </p:spPr>
        <p:txBody>
          <a:bodyPr wrap="square" rtlCol="0">
            <a:spAutoFit/>
          </a:bodyPr>
          <a:lstStyle/>
          <a:p>
            <a:r>
              <a:rPr lang="en-US" dirty="0"/>
              <a:t>Blue: 	</a:t>
            </a:r>
            <a:r>
              <a:rPr lang="en-US" b="0" i="0" dirty="0">
                <a:solidFill>
                  <a:srgbClr val="374151"/>
                </a:solidFill>
                <a:effectLst/>
                <a:latin typeface="Söhne"/>
              </a:rPr>
              <a:t>#112530</a:t>
            </a:r>
          </a:p>
          <a:p>
            <a:r>
              <a:rPr lang="en-US" dirty="0">
                <a:solidFill>
                  <a:srgbClr val="374151"/>
                </a:solidFill>
                <a:latin typeface="Söhne"/>
              </a:rPr>
              <a:t>Orange:  	</a:t>
            </a:r>
            <a:r>
              <a:rPr lang="en-US" b="0" i="0" dirty="0">
                <a:solidFill>
                  <a:srgbClr val="374151"/>
                </a:solidFill>
                <a:effectLst/>
                <a:latin typeface="Söhne"/>
              </a:rPr>
              <a:t>#9B5706</a:t>
            </a:r>
            <a:endParaRPr lang="en-US" dirty="0">
              <a:solidFill>
                <a:srgbClr val="374151"/>
              </a:solidFill>
              <a:latin typeface="Söhne"/>
            </a:endParaRPr>
          </a:p>
          <a:p>
            <a:r>
              <a:rPr lang="en-US" dirty="0">
                <a:solidFill>
                  <a:srgbClr val="374151"/>
                </a:solidFill>
                <a:latin typeface="Söhne"/>
              </a:rPr>
              <a:t>Beige: 	</a:t>
            </a:r>
            <a:r>
              <a:rPr lang="en-US" b="0" i="0" dirty="0">
                <a:solidFill>
                  <a:srgbClr val="374151"/>
                </a:solidFill>
                <a:effectLst/>
                <a:latin typeface="Söhne"/>
              </a:rPr>
              <a:t>#F5E9BF</a:t>
            </a:r>
            <a:endParaRPr lang="en-US" dirty="0"/>
          </a:p>
        </p:txBody>
      </p:sp>
      <p:sp>
        <p:nvSpPr>
          <p:cNvPr id="3" name="TextBox 2">
            <a:extLst>
              <a:ext uri="{FF2B5EF4-FFF2-40B4-BE49-F238E27FC236}">
                <a16:creationId xmlns:a16="http://schemas.microsoft.com/office/drawing/2014/main" id="{0BDDBC97-C5F7-E6EE-EB54-E1B70C3B7781}"/>
              </a:ext>
            </a:extLst>
          </p:cNvPr>
          <p:cNvSpPr txBox="1"/>
          <p:nvPr/>
        </p:nvSpPr>
        <p:spPr>
          <a:xfrm>
            <a:off x="3575713" y="1200736"/>
            <a:ext cx="6608258" cy="646331"/>
          </a:xfrm>
          <a:prstGeom prst="rect">
            <a:avLst/>
          </a:prstGeom>
          <a:noFill/>
        </p:spPr>
        <p:txBody>
          <a:bodyPr wrap="square" rtlCol="0">
            <a:spAutoFit/>
          </a:bodyPr>
          <a:lstStyle/>
          <a:p>
            <a:pPr algn="just"/>
            <a:r>
              <a:rPr lang="en-US" sz="1200" dirty="0"/>
              <a:t>The mural, commissioned by Richmond’s Love Your Neighbor Block Grant program in 2021, features a colorful view of hope. The artists from the Bay Area Mural Program included the story of Najee Harris who lived here as a kid before going on to become an NFL star.</a:t>
            </a:r>
          </a:p>
        </p:txBody>
      </p:sp>
    </p:spTree>
    <p:extLst>
      <p:ext uri="{BB962C8B-B14F-4D97-AF65-F5344CB8AC3E}">
        <p14:creationId xmlns:p14="http://schemas.microsoft.com/office/powerpoint/2010/main" val="2727471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23CD-AA2A-22C1-AC4B-4D8F343CE219}"/>
              </a:ext>
            </a:extLst>
          </p:cNvPr>
          <p:cNvSpPr>
            <a:spLocks noGrp="1"/>
          </p:cNvSpPr>
          <p:nvPr>
            <p:ph type="title"/>
          </p:nvPr>
        </p:nvSpPr>
        <p:spPr/>
        <p:txBody>
          <a:bodyPr/>
          <a:lstStyle/>
          <a:p>
            <a:r>
              <a:rPr lang="en-US" dirty="0"/>
              <a:t>ABOUT GRIP</a:t>
            </a:r>
          </a:p>
        </p:txBody>
      </p:sp>
      <p:sp>
        <p:nvSpPr>
          <p:cNvPr id="3" name="Content Placeholder 2">
            <a:extLst>
              <a:ext uri="{FF2B5EF4-FFF2-40B4-BE49-F238E27FC236}">
                <a16:creationId xmlns:a16="http://schemas.microsoft.com/office/drawing/2014/main" id="{EF691F9E-8B12-DDBB-E1DC-0C2C85E7DEE5}"/>
              </a:ext>
            </a:extLst>
          </p:cNvPr>
          <p:cNvSpPr>
            <a:spLocks noGrp="1"/>
          </p:cNvSpPr>
          <p:nvPr>
            <p:ph idx="1"/>
          </p:nvPr>
        </p:nvSpPr>
        <p:spPr>
          <a:xfrm>
            <a:off x="838200" y="1532662"/>
            <a:ext cx="10515600" cy="5232122"/>
          </a:xfrm>
        </p:spPr>
        <p:txBody>
          <a:bodyPr>
            <a:normAutofit fontScale="62500" lnSpcReduction="20000"/>
          </a:bodyPr>
          <a:lstStyle/>
          <a:p>
            <a:pPr marL="0" indent="0">
              <a:buNone/>
            </a:pPr>
            <a:r>
              <a:rPr lang="en-US" dirty="0"/>
              <a:t>GRIP is a multi-cultural, multi-ethnic coalition of congregations from varied faiths working together as a diverse and inclusive coalition dedicated to helping those of our community in need to transition to self-sufficiency.</a:t>
            </a:r>
          </a:p>
          <a:p>
            <a:pPr marL="0" indent="0">
              <a:buNone/>
            </a:pPr>
            <a:r>
              <a:rPr lang="en-US" dirty="0"/>
              <a:t>Our mission statement: “GRIP provides a safe &amp; nourishing place that helps transform those who are unsheltered and in need move toward self-sufficiency.”</a:t>
            </a:r>
          </a:p>
          <a:p>
            <a:pPr marL="0" indent="0">
              <a:buNone/>
            </a:pPr>
            <a:r>
              <a:rPr lang="en-US" dirty="0"/>
              <a:t>Over the years, GRIP, in keeping with its mission has evolved from a small community food pantry to a multiservice agency, which serves 15,000 homeless, hungry, and low-income consumers annually. GRIP is governed by a board of directors drawn from member congregations, the business community and public-sector agencies.</a:t>
            </a:r>
          </a:p>
          <a:p>
            <a:pPr marL="0" indent="0">
              <a:buNone/>
            </a:pPr>
            <a:r>
              <a:rPr lang="en-US" dirty="0"/>
              <a:t>GRIP’s most high-profile alumnus, Najee Harris, brought GRIP international recognition for its work as the one-time resident rose to national prominence as a first round NFL draft pick. Harris continues to support GRIP through corporate partnerships like the Lowe’s Home Team and direct sponsorships.</a:t>
            </a:r>
          </a:p>
          <a:p>
            <a:pPr marL="0" indent="0">
              <a:buNone/>
            </a:pPr>
            <a:r>
              <a:rPr lang="en-US" dirty="0"/>
              <a:t>GRIP’s staff represents a dedicated group with a unique ability to establish rapport with our clients. As a result, GRIP has earned the reputation as a trusted housing and service provider with a proven track record for making inroads with individuals who have histories of chronic homelessness. GRIP, equally, is noted for being fiscally responsible and transparent in accounting practices and reporting. GRIP maintains lines of open communication with its donors, funders, and community supporters.</a:t>
            </a:r>
          </a:p>
          <a:p>
            <a:pPr marL="0" indent="0">
              <a:buNone/>
            </a:pPr>
            <a:r>
              <a:rPr lang="en-US" dirty="0"/>
              <a:t>Each January, GRIP shares an Annual Report with multiple stakeholders at the Annual Meeting. GRIP has provided emergency shelter and housing for families since 1993. The Souper Center provides meals and basic needs to the community since GRIP’s inception in 1966. Our dedicated 41-member congregations are our front line of volunteers and support. This year, GRIP celebrates 56 years providing services to the community.</a:t>
            </a:r>
          </a:p>
          <a:p>
            <a:pPr marL="0" indent="0">
              <a:buNone/>
            </a:pPr>
            <a:endParaRPr lang="en-US" dirty="0"/>
          </a:p>
          <a:p>
            <a:pPr marL="0" indent="0">
              <a:buNone/>
            </a:pPr>
            <a:r>
              <a:rPr lang="en-US" sz="2800" b="1" i="1" dirty="0">
                <a:solidFill>
                  <a:srgbClr val="666666"/>
                </a:solidFill>
                <a:latin typeface="Open Sans" panose="020B0606030504020204" pitchFamily="34" charset="0"/>
              </a:rPr>
              <a:t>Media-ready i</a:t>
            </a:r>
            <a:r>
              <a:rPr lang="en-US" sz="2800" b="1" i="1" dirty="0">
                <a:solidFill>
                  <a:srgbClr val="666666"/>
                </a:solidFill>
                <a:effectLst/>
                <a:latin typeface="Open Sans" panose="020B0606030504020204" pitchFamily="34" charset="0"/>
              </a:rPr>
              <a:t>mages available</a:t>
            </a:r>
          </a:p>
        </p:txBody>
      </p:sp>
    </p:spTree>
    <p:extLst>
      <p:ext uri="{BB962C8B-B14F-4D97-AF65-F5344CB8AC3E}">
        <p14:creationId xmlns:p14="http://schemas.microsoft.com/office/powerpoint/2010/main" val="93654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294A-6ACA-488E-6A57-3AF684C4AFA3}"/>
              </a:ext>
            </a:extLst>
          </p:cNvPr>
          <p:cNvSpPr>
            <a:spLocks noGrp="1"/>
          </p:cNvSpPr>
          <p:nvPr>
            <p:ph type="title"/>
          </p:nvPr>
        </p:nvSpPr>
        <p:spPr>
          <a:xfrm>
            <a:off x="441063" y="-222451"/>
            <a:ext cx="10515600" cy="1325563"/>
          </a:xfrm>
        </p:spPr>
        <p:txBody>
          <a:bodyPr/>
          <a:lstStyle/>
          <a:p>
            <a:r>
              <a:rPr lang="en-US" dirty="0"/>
              <a:t>A quick tour of GRIP</a:t>
            </a:r>
          </a:p>
        </p:txBody>
      </p:sp>
      <p:sp>
        <p:nvSpPr>
          <p:cNvPr id="4" name="TextBox 3">
            <a:extLst>
              <a:ext uri="{FF2B5EF4-FFF2-40B4-BE49-F238E27FC236}">
                <a16:creationId xmlns:a16="http://schemas.microsoft.com/office/drawing/2014/main" id="{BD7BBE08-6413-6DF2-611E-8DEF7FEC7DFC}"/>
              </a:ext>
            </a:extLst>
          </p:cNvPr>
          <p:cNvSpPr txBox="1"/>
          <p:nvPr/>
        </p:nvSpPr>
        <p:spPr>
          <a:xfrm>
            <a:off x="234876" y="1342824"/>
            <a:ext cx="1441524" cy="3416320"/>
          </a:xfrm>
          <a:prstGeom prst="rect">
            <a:avLst/>
          </a:prstGeom>
          <a:noFill/>
        </p:spPr>
        <p:txBody>
          <a:bodyPr wrap="square" rtlCol="0">
            <a:spAutoFit/>
          </a:bodyPr>
          <a:lstStyle/>
          <a:p>
            <a:r>
              <a:rPr lang="en-US" sz="900" dirty="0"/>
              <a:t>GARDEN</a:t>
            </a:r>
          </a:p>
          <a:p>
            <a:r>
              <a:rPr lang="en-US" sz="900" dirty="0"/>
              <a:t>This outdoor space is meant to bring some nature into this urban corner, plus some cheer with flowers, trees, and a walkable path for reflection. </a:t>
            </a:r>
          </a:p>
          <a:p>
            <a:r>
              <a:rPr lang="en-US" sz="900" dirty="0"/>
              <a:t>• The Lowes 100 Hometowns Home Team partnership with the NFL and former GRIP resident Najee Harris--now the star running back for the Pittsburg Steelers--painted our outside fence, installed landscaping and pathways, and plantings around the property. </a:t>
            </a:r>
          </a:p>
          <a:p>
            <a:r>
              <a:rPr lang="en-US" sz="900" dirty="0"/>
              <a:t>• Our Richmond Love Your Block Program brought even MORE volunteers to maintain and beautify the space more</a:t>
            </a:r>
          </a:p>
        </p:txBody>
      </p:sp>
      <p:sp>
        <p:nvSpPr>
          <p:cNvPr id="5" name="TextBox 4">
            <a:extLst>
              <a:ext uri="{FF2B5EF4-FFF2-40B4-BE49-F238E27FC236}">
                <a16:creationId xmlns:a16="http://schemas.microsoft.com/office/drawing/2014/main" id="{223D04EA-6970-7139-D98F-0DB3BAE967FE}"/>
              </a:ext>
            </a:extLst>
          </p:cNvPr>
          <p:cNvSpPr txBox="1"/>
          <p:nvPr/>
        </p:nvSpPr>
        <p:spPr>
          <a:xfrm>
            <a:off x="4959276" y="1342824"/>
            <a:ext cx="1990165" cy="3277820"/>
          </a:xfrm>
          <a:prstGeom prst="rect">
            <a:avLst/>
          </a:prstGeom>
          <a:noFill/>
        </p:spPr>
        <p:txBody>
          <a:bodyPr wrap="square" rtlCol="0">
            <a:spAutoFit/>
          </a:bodyPr>
          <a:lstStyle/>
          <a:p>
            <a:r>
              <a:rPr lang="en-US" sz="900" dirty="0"/>
              <a:t>PLAYGROUND</a:t>
            </a:r>
          </a:p>
          <a:p>
            <a:r>
              <a:rPr lang="en-US" sz="900" dirty="0"/>
              <a:t>GRIP is proud to have a safe place for our shelter children to play.</a:t>
            </a:r>
          </a:p>
          <a:p>
            <a:r>
              <a:rPr lang="en-US" sz="900" dirty="0"/>
              <a:t>• The playful and fun seascape mural was painted by GRIP employees, Lowe’s volunteers, and community leaders </a:t>
            </a:r>
          </a:p>
          <a:p>
            <a:r>
              <a:rPr lang="en-US" sz="900" dirty="0"/>
              <a:t>• The landing mats are padded so our little ones are safe from injuries. </a:t>
            </a:r>
          </a:p>
          <a:p>
            <a:r>
              <a:rPr lang="en-US" sz="900" dirty="0"/>
              <a:t>• The equipment is age appropriate for our littlest residents who wouldn’t yet ride bikes on the sidewalks and need a place to practice their active skills in a controlled environment. We are actively working to upgrade the playground equipment now as it does wear out quickly, as you can imagine.</a:t>
            </a:r>
          </a:p>
          <a:p>
            <a:r>
              <a:rPr lang="en-US" sz="900" dirty="0"/>
              <a:t>• The sunshades keep kids cool on hotter days while the walls provide safety and privacy, especially for when we have children who are the victims of domestic violence</a:t>
            </a:r>
          </a:p>
          <a:p>
            <a:endParaRPr lang="en-US" sz="900" dirty="0"/>
          </a:p>
        </p:txBody>
      </p:sp>
      <p:sp>
        <p:nvSpPr>
          <p:cNvPr id="12" name="TextBox 11">
            <a:extLst>
              <a:ext uri="{FF2B5EF4-FFF2-40B4-BE49-F238E27FC236}">
                <a16:creationId xmlns:a16="http://schemas.microsoft.com/office/drawing/2014/main" id="{55AE2968-1AE6-F55E-3193-964AC3BA6125}"/>
              </a:ext>
            </a:extLst>
          </p:cNvPr>
          <p:cNvSpPr txBox="1"/>
          <p:nvPr/>
        </p:nvSpPr>
        <p:spPr>
          <a:xfrm>
            <a:off x="2969111" y="10327341"/>
            <a:ext cx="1990165" cy="6463308"/>
          </a:xfrm>
          <a:prstGeom prst="rect">
            <a:avLst/>
          </a:prstGeom>
          <a:noFill/>
        </p:spPr>
        <p:txBody>
          <a:bodyPr wrap="square" rtlCol="0">
            <a:spAutoFit/>
          </a:bodyPr>
          <a:lstStyle/>
          <a:p>
            <a:r>
              <a:rPr lang="en-US" dirty="0"/>
              <a:t>PANTRY </a:t>
            </a:r>
          </a:p>
          <a:p>
            <a:r>
              <a:rPr lang="en-US" dirty="0"/>
              <a:t>You’ve donated soaps, shampoo, razors, tampons, pads, underwear, clean socks, and toothpaste. This is where those all go, providing much-needed toiletries and products to be handed out to whoever is in need. • Did you know GRIP can use duffel bags, sleeping bags, blankets and jackets? As it gets cooler, see if you have any luggage or warm items to bring by!</a:t>
            </a:r>
          </a:p>
        </p:txBody>
      </p:sp>
      <p:pic>
        <p:nvPicPr>
          <p:cNvPr id="3" name="Picture 6">
            <a:extLst>
              <a:ext uri="{FF2B5EF4-FFF2-40B4-BE49-F238E27FC236}">
                <a16:creationId xmlns:a16="http://schemas.microsoft.com/office/drawing/2014/main" id="{71C9B61F-BE81-8527-E101-B79064D50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7786" y="1059792"/>
            <a:ext cx="4555093" cy="3416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71ECBCE-8389-3D80-2463-58BFFED6C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59792"/>
            <a:ext cx="3068962" cy="460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7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4DFB75-CF71-AFA7-9359-C46904C4A471}"/>
              </a:ext>
            </a:extLst>
          </p:cNvPr>
          <p:cNvSpPr txBox="1"/>
          <p:nvPr/>
        </p:nvSpPr>
        <p:spPr>
          <a:xfrm>
            <a:off x="222921" y="1024798"/>
            <a:ext cx="1301676" cy="3277820"/>
          </a:xfrm>
          <a:prstGeom prst="rect">
            <a:avLst/>
          </a:prstGeom>
          <a:noFill/>
        </p:spPr>
        <p:txBody>
          <a:bodyPr wrap="square" rtlCol="0">
            <a:spAutoFit/>
          </a:bodyPr>
          <a:lstStyle/>
          <a:p>
            <a:r>
              <a:rPr lang="en-US" sz="900" dirty="0"/>
              <a:t>SHELTER</a:t>
            </a:r>
          </a:p>
          <a:p>
            <a:r>
              <a:rPr lang="en-US" sz="900" dirty="0"/>
              <a:t>This is the (temporary) home to up to 65 people, including families, newborns, infants, toddlers, single parents, couples, grandparents, teens, and young adults. </a:t>
            </a:r>
          </a:p>
          <a:p>
            <a:r>
              <a:rPr lang="en-US" sz="900" dirty="0"/>
              <a:t>• District Council 16 Northern California Journeyman and Apprentice Finishing Trades Institute recently painted the center.</a:t>
            </a:r>
          </a:p>
          <a:p>
            <a:endParaRPr lang="en-US" sz="900" dirty="0"/>
          </a:p>
          <a:p>
            <a:r>
              <a:rPr lang="en-US" sz="900" i="1" dirty="0"/>
              <a:t>PHOTO: Najee Harris and his mother, Tianna Hicks tour the room where they and their family lived during their time without a home.</a:t>
            </a:r>
          </a:p>
        </p:txBody>
      </p:sp>
      <p:sp>
        <p:nvSpPr>
          <p:cNvPr id="8" name="TextBox 7">
            <a:extLst>
              <a:ext uri="{FF2B5EF4-FFF2-40B4-BE49-F238E27FC236}">
                <a16:creationId xmlns:a16="http://schemas.microsoft.com/office/drawing/2014/main" id="{8B334397-B323-E6E3-9F63-A5A0C5D0C9F4}"/>
              </a:ext>
            </a:extLst>
          </p:cNvPr>
          <p:cNvSpPr txBox="1"/>
          <p:nvPr/>
        </p:nvSpPr>
        <p:spPr>
          <a:xfrm>
            <a:off x="222921" y="4441118"/>
            <a:ext cx="1422999" cy="1892826"/>
          </a:xfrm>
          <a:prstGeom prst="rect">
            <a:avLst/>
          </a:prstGeom>
          <a:noFill/>
        </p:spPr>
        <p:txBody>
          <a:bodyPr wrap="square" rtlCol="0">
            <a:spAutoFit/>
          </a:bodyPr>
          <a:lstStyle/>
          <a:p>
            <a:r>
              <a:rPr lang="en-US" sz="900" dirty="0"/>
              <a:t>DINING ROOM</a:t>
            </a:r>
          </a:p>
          <a:p>
            <a:r>
              <a:rPr lang="en-US" sz="900" dirty="0"/>
              <a:t>This is where it all began, with GRIP providing a hot soup lunch on foggy days back in 1966, as the Souper Center. This building was acquired in 1993 when GRIP could finally open a shelter to house people directly. We serve over 7500 meals each month during peak times.</a:t>
            </a:r>
          </a:p>
        </p:txBody>
      </p:sp>
      <p:sp>
        <p:nvSpPr>
          <p:cNvPr id="9" name="TextBox 8">
            <a:extLst>
              <a:ext uri="{FF2B5EF4-FFF2-40B4-BE49-F238E27FC236}">
                <a16:creationId xmlns:a16="http://schemas.microsoft.com/office/drawing/2014/main" id="{D4C56BF4-53FD-5332-50A4-7456333E31AA}"/>
              </a:ext>
            </a:extLst>
          </p:cNvPr>
          <p:cNvSpPr txBox="1"/>
          <p:nvPr/>
        </p:nvSpPr>
        <p:spPr>
          <a:xfrm>
            <a:off x="5317270" y="4577646"/>
            <a:ext cx="2323652" cy="1477328"/>
          </a:xfrm>
          <a:prstGeom prst="rect">
            <a:avLst/>
          </a:prstGeom>
          <a:noFill/>
        </p:spPr>
        <p:txBody>
          <a:bodyPr wrap="square" rtlCol="0">
            <a:spAutoFit/>
          </a:bodyPr>
          <a:lstStyle/>
          <a:p>
            <a:r>
              <a:rPr lang="en-US" sz="900" dirty="0"/>
              <a:t>KITCHEN</a:t>
            </a:r>
          </a:p>
          <a:p>
            <a:r>
              <a:rPr lang="en-US" sz="900" dirty="0"/>
              <a:t>Here’s where donations of dropped off sandwiches go, along with giant pots of soup made by our staff fresh every day, and walk-in fridges full of fresh fruit and supplies both donated and sourced.</a:t>
            </a:r>
          </a:p>
          <a:p>
            <a:r>
              <a:rPr lang="en-US" sz="900" dirty="0"/>
              <a:t>• We recently won a grant to upgrade our oven to a much more modern set up that can serve more meals faster, and with greater energy efficiency. </a:t>
            </a:r>
          </a:p>
        </p:txBody>
      </p:sp>
      <p:sp>
        <p:nvSpPr>
          <p:cNvPr id="12" name="TextBox 11">
            <a:extLst>
              <a:ext uri="{FF2B5EF4-FFF2-40B4-BE49-F238E27FC236}">
                <a16:creationId xmlns:a16="http://schemas.microsoft.com/office/drawing/2014/main" id="{55AE2968-1AE6-F55E-3193-964AC3BA6125}"/>
              </a:ext>
            </a:extLst>
          </p:cNvPr>
          <p:cNvSpPr txBox="1"/>
          <p:nvPr/>
        </p:nvSpPr>
        <p:spPr>
          <a:xfrm>
            <a:off x="2969111" y="10327341"/>
            <a:ext cx="1990165" cy="6463308"/>
          </a:xfrm>
          <a:prstGeom prst="rect">
            <a:avLst/>
          </a:prstGeom>
          <a:noFill/>
        </p:spPr>
        <p:txBody>
          <a:bodyPr wrap="square" rtlCol="0">
            <a:spAutoFit/>
          </a:bodyPr>
          <a:lstStyle/>
          <a:p>
            <a:r>
              <a:rPr lang="en-US" dirty="0"/>
              <a:t>PANTRY </a:t>
            </a:r>
          </a:p>
          <a:p>
            <a:r>
              <a:rPr lang="en-US" dirty="0"/>
              <a:t>You’ve donated soaps, shampoo, razors, tampons, pads, underwear, clean socks, and toothpaste. This is where those all go, providing much-needed toiletries and products to be handed out to whoever is in need. • Did you know GRIP can use duffel bags, sleeping bags, blankets and jackets? As it gets cooler, see if you have any luggage or warm items to bring by!</a:t>
            </a:r>
          </a:p>
        </p:txBody>
      </p:sp>
      <p:pic>
        <p:nvPicPr>
          <p:cNvPr id="3" name="Picture 14">
            <a:extLst>
              <a:ext uri="{FF2B5EF4-FFF2-40B4-BE49-F238E27FC236}">
                <a16:creationId xmlns:a16="http://schemas.microsoft.com/office/drawing/2014/main" id="{0742D16A-F7FC-E299-490D-A743B3F84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595" y="1024798"/>
            <a:ext cx="5372847" cy="30222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4299BC12-EF87-2B1D-CA7A-DFEB97AAE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595" y="4149281"/>
            <a:ext cx="33020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42AE522-1919-07D1-362E-D268E00E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597" y="2867840"/>
            <a:ext cx="4195407" cy="314655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4395794-71BB-EB5D-3249-DA3AE4AE46C3}"/>
              </a:ext>
            </a:extLst>
          </p:cNvPr>
          <p:cNvSpPr txBox="1">
            <a:spLocks/>
          </p:cNvSpPr>
          <p:nvPr/>
        </p:nvSpPr>
        <p:spPr>
          <a:xfrm>
            <a:off x="441063" y="-2224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 quick tour of GRIP</a:t>
            </a:r>
            <a:endParaRPr lang="en-US" dirty="0"/>
          </a:p>
        </p:txBody>
      </p:sp>
    </p:spTree>
    <p:extLst>
      <p:ext uri="{BB962C8B-B14F-4D97-AF65-F5344CB8AC3E}">
        <p14:creationId xmlns:p14="http://schemas.microsoft.com/office/powerpoint/2010/main" val="129323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7F027B55-E9A8-1085-3167-044DCE91D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383" y="1018687"/>
            <a:ext cx="6820349" cy="5115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A8838-7735-D80C-D0F7-A811D430A829}"/>
              </a:ext>
            </a:extLst>
          </p:cNvPr>
          <p:cNvSpPr txBox="1"/>
          <p:nvPr/>
        </p:nvSpPr>
        <p:spPr>
          <a:xfrm>
            <a:off x="604200" y="889843"/>
            <a:ext cx="1932902" cy="1615827"/>
          </a:xfrm>
          <a:prstGeom prst="rect">
            <a:avLst/>
          </a:prstGeom>
          <a:noFill/>
        </p:spPr>
        <p:txBody>
          <a:bodyPr wrap="square">
            <a:spAutoFit/>
          </a:bodyPr>
          <a:lstStyle/>
          <a:p>
            <a:pPr algn="l" fontAlgn="base"/>
            <a:r>
              <a:rPr lang="en-US" sz="900" dirty="0">
                <a:latin typeface="Calibri" panose="020F0502020204030204" pitchFamily="34" charset="0"/>
                <a:cs typeface="Calibri" panose="020F0502020204030204" pitchFamily="34" charset="0"/>
              </a:rPr>
              <a:t>PANTRY / RESOURCES</a:t>
            </a:r>
            <a:endParaRPr lang="en-US" sz="900" b="0" i="0" dirty="0">
              <a:effectLst/>
              <a:latin typeface="Calibri" panose="020F0502020204030204" pitchFamily="34" charset="0"/>
              <a:cs typeface="Calibri" panose="020F0502020204030204" pitchFamily="34" charset="0"/>
            </a:endParaRPr>
          </a:p>
          <a:p>
            <a:pPr algn="l" fontAlgn="base"/>
            <a:r>
              <a:rPr lang="en-US" sz="900" b="0" i="0" dirty="0">
                <a:effectLst/>
                <a:latin typeface="Calibri" panose="020F0502020204030204" pitchFamily="34" charset="0"/>
                <a:cs typeface="Calibri" panose="020F0502020204030204" pitchFamily="34" charset="0"/>
              </a:rPr>
              <a:t>Supporters donate soaps, shampoo, razors, tampons, pads, underwear, clean socks, toothpaste, and so much more. This is where those all go, providing much-needed toiletries and products to be handed out to whoever is in need.</a:t>
            </a:r>
          </a:p>
          <a:p>
            <a:pPr algn="l" fontAlgn="base"/>
            <a:r>
              <a:rPr lang="en-US" sz="900" dirty="0">
                <a:latin typeface="Calibri" panose="020F0502020204030204" pitchFamily="34" charset="0"/>
                <a:cs typeface="Calibri" panose="020F0502020204030204" pitchFamily="34" charset="0"/>
              </a:rPr>
              <a:t>GRIP also passes out duffel bags, sleeping bags, blankets and jackets to support our clients.</a:t>
            </a:r>
            <a:r>
              <a:rPr lang="en-US" sz="900" b="0" i="0" dirty="0">
                <a:effectLst/>
                <a:latin typeface="Calibri" panose="020F0502020204030204" pitchFamily="34" charset="0"/>
                <a:cs typeface="Calibri" panose="020F0502020204030204" pitchFamily="34" charset="0"/>
              </a:rPr>
              <a:t> </a:t>
            </a:r>
          </a:p>
        </p:txBody>
      </p:sp>
      <p:sp>
        <p:nvSpPr>
          <p:cNvPr id="6" name="Title 1">
            <a:extLst>
              <a:ext uri="{FF2B5EF4-FFF2-40B4-BE49-F238E27FC236}">
                <a16:creationId xmlns:a16="http://schemas.microsoft.com/office/drawing/2014/main" id="{6600D42E-5A67-9787-06EB-FC178DF0B916}"/>
              </a:ext>
            </a:extLst>
          </p:cNvPr>
          <p:cNvSpPr>
            <a:spLocks noGrp="1"/>
          </p:cNvSpPr>
          <p:nvPr>
            <p:ph type="title"/>
          </p:nvPr>
        </p:nvSpPr>
        <p:spPr>
          <a:xfrm>
            <a:off x="262644" y="-278207"/>
            <a:ext cx="10515600" cy="1325563"/>
          </a:xfrm>
        </p:spPr>
        <p:txBody>
          <a:bodyPr/>
          <a:lstStyle/>
          <a:p>
            <a:r>
              <a:rPr lang="en-US" dirty="0"/>
              <a:t>A quick tour of GRIP</a:t>
            </a:r>
          </a:p>
        </p:txBody>
      </p:sp>
      <p:sp>
        <p:nvSpPr>
          <p:cNvPr id="7" name="TextBox 6">
            <a:extLst>
              <a:ext uri="{FF2B5EF4-FFF2-40B4-BE49-F238E27FC236}">
                <a16:creationId xmlns:a16="http://schemas.microsoft.com/office/drawing/2014/main" id="{01C5289C-6E53-A8C6-9E9F-5AE69AE00E72}"/>
              </a:ext>
            </a:extLst>
          </p:cNvPr>
          <p:cNvSpPr txBox="1"/>
          <p:nvPr/>
        </p:nvSpPr>
        <p:spPr>
          <a:xfrm>
            <a:off x="604200" y="4222540"/>
            <a:ext cx="1848544" cy="1892826"/>
          </a:xfrm>
          <a:prstGeom prst="rect">
            <a:avLst/>
          </a:prstGeom>
          <a:noFill/>
        </p:spPr>
        <p:txBody>
          <a:bodyPr wrap="square" rtlCol="0">
            <a:spAutoFit/>
          </a:bodyPr>
          <a:lstStyle/>
          <a:p>
            <a:r>
              <a:rPr lang="en-US" sz="900" dirty="0"/>
              <a:t>LAUNCRY </a:t>
            </a:r>
          </a:p>
          <a:p>
            <a:r>
              <a:rPr lang="en-US" sz="900" dirty="0"/>
              <a:t>Being without a home, or just struggling to get by means it can be very hard to get laundry done with no access to washers and dryers. It may be just difficult to budget for laundry even if you do have access when you’re struggling to just put food on the table. Having clean clothes, towels, and sheets is not just about hygiene. It also is important for job interviews and self-esteem.</a:t>
            </a:r>
          </a:p>
        </p:txBody>
      </p:sp>
      <p:sp>
        <p:nvSpPr>
          <p:cNvPr id="8" name="TextBox 7">
            <a:extLst>
              <a:ext uri="{FF2B5EF4-FFF2-40B4-BE49-F238E27FC236}">
                <a16:creationId xmlns:a16="http://schemas.microsoft.com/office/drawing/2014/main" id="{DDB02013-636C-9751-D720-7F1A05AB6EF1}"/>
              </a:ext>
            </a:extLst>
          </p:cNvPr>
          <p:cNvSpPr txBox="1"/>
          <p:nvPr/>
        </p:nvSpPr>
        <p:spPr>
          <a:xfrm>
            <a:off x="604200" y="2635460"/>
            <a:ext cx="1848544" cy="1477328"/>
          </a:xfrm>
          <a:prstGeom prst="rect">
            <a:avLst/>
          </a:prstGeom>
          <a:noFill/>
        </p:spPr>
        <p:txBody>
          <a:bodyPr wrap="square" rtlCol="0">
            <a:spAutoFit/>
          </a:bodyPr>
          <a:lstStyle/>
          <a:p>
            <a:r>
              <a:rPr lang="en-US" sz="900" dirty="0"/>
              <a:t>SHOWERS</a:t>
            </a:r>
          </a:p>
          <a:p>
            <a:r>
              <a:rPr lang="en-US" sz="900" dirty="0"/>
              <a:t>Nothing is better than a hot shower, especially when it’s cold out. It’s about health, hygiene, and the cathartic experience most of us enjoy every morning. </a:t>
            </a:r>
          </a:p>
          <a:p>
            <a:r>
              <a:rPr lang="en-US" sz="900" dirty="0"/>
              <a:t>GRIP provides over 200 free showers to our clients each month, not even counting our shelter residents</a:t>
            </a:r>
          </a:p>
        </p:txBody>
      </p:sp>
    </p:spTree>
    <p:extLst>
      <p:ext uri="{BB962C8B-B14F-4D97-AF65-F5344CB8AC3E}">
        <p14:creationId xmlns:p14="http://schemas.microsoft.com/office/powerpoint/2010/main" val="424879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A2DA-2BCD-F3B7-02FA-3C732FA1F50E}"/>
              </a:ext>
            </a:extLst>
          </p:cNvPr>
          <p:cNvSpPr>
            <a:spLocks noGrp="1"/>
          </p:cNvSpPr>
          <p:nvPr>
            <p:ph type="title"/>
          </p:nvPr>
        </p:nvSpPr>
        <p:spPr/>
        <p:txBody>
          <a:bodyPr/>
          <a:lstStyle/>
          <a:p>
            <a:r>
              <a:rPr lang="en-US" dirty="0"/>
              <a:t>Media Coverage</a:t>
            </a:r>
          </a:p>
        </p:txBody>
      </p:sp>
      <p:sp>
        <p:nvSpPr>
          <p:cNvPr id="3" name="Content Placeholder 2">
            <a:extLst>
              <a:ext uri="{FF2B5EF4-FFF2-40B4-BE49-F238E27FC236}">
                <a16:creationId xmlns:a16="http://schemas.microsoft.com/office/drawing/2014/main" id="{0C19F847-6A1A-B5A7-7ADD-C232472F3B3E}"/>
              </a:ext>
            </a:extLst>
          </p:cNvPr>
          <p:cNvSpPr>
            <a:spLocks noGrp="1"/>
          </p:cNvSpPr>
          <p:nvPr>
            <p:ph idx="1"/>
          </p:nvPr>
        </p:nvSpPr>
        <p:spPr/>
        <p:txBody>
          <a:bodyPr>
            <a:normAutofit fontScale="92500" lnSpcReduction="20000"/>
          </a:bodyPr>
          <a:lstStyle/>
          <a:p>
            <a:r>
              <a:rPr lang="en-US" dirty="0"/>
              <a:t>LOWE’s &amp; Najee Harris: </a:t>
            </a:r>
            <a:r>
              <a:rPr lang="en-US" dirty="0">
                <a:hlinkClick r:id="rId2"/>
              </a:rPr>
              <a:t>https://corporate.lowes.com/newsroom/stories/serving-communities/lowes-help-najee-harris-gives-back-homeless-shelter-where-he-once-lived</a:t>
            </a:r>
            <a:endParaRPr lang="en-US" dirty="0"/>
          </a:p>
          <a:p>
            <a:r>
              <a:rPr lang="en-US" dirty="0"/>
              <a:t>Najee Harris: </a:t>
            </a:r>
            <a:r>
              <a:rPr lang="en-US" dirty="0">
                <a:hlinkClick r:id="rId3"/>
              </a:rPr>
              <a:t>https://abc7news.com/nfl-draft-najee-harris-richmond-homeless-shelter-antioch-high/10561291/</a:t>
            </a:r>
            <a:r>
              <a:rPr lang="en-US" dirty="0"/>
              <a:t> </a:t>
            </a:r>
          </a:p>
          <a:p>
            <a:r>
              <a:rPr lang="en-US" dirty="0"/>
              <a:t>ESPN: </a:t>
            </a:r>
            <a:r>
              <a:rPr lang="en-US" dirty="0">
                <a:hlinkClick r:id="rId4"/>
              </a:rPr>
              <a:t>https://www.espn.com/nfl/story/_/id/32555173/how-steelers-najee-harris-family-helping-homeless-shelter-where-once-lived</a:t>
            </a:r>
            <a:endParaRPr lang="en-US" dirty="0"/>
          </a:p>
          <a:p>
            <a:r>
              <a:rPr lang="en-US" dirty="0"/>
              <a:t>New Director: </a:t>
            </a:r>
            <a:r>
              <a:rPr lang="en-US" dirty="0">
                <a:hlinkClick r:id="rId5"/>
              </a:rPr>
              <a:t>https://richmondstandard.com/richmond/2022/08/05/grip-announces-new-executive-director/</a:t>
            </a:r>
            <a:endParaRPr lang="en-US" dirty="0"/>
          </a:p>
          <a:p>
            <a:r>
              <a:rPr lang="en-US" dirty="0"/>
              <a:t>KQED: </a:t>
            </a:r>
            <a:r>
              <a:rPr lang="en-US" dirty="0">
                <a:hlinkClick r:id="rId6"/>
              </a:rPr>
              <a:t>https://www.kqed.org/news/11740749/richmond-homeless-on-the-move-again-after-city-clears-large-tent-encampment</a:t>
            </a:r>
            <a:r>
              <a:rPr lang="en-US" dirty="0"/>
              <a:t> </a:t>
            </a:r>
          </a:p>
        </p:txBody>
      </p:sp>
    </p:spTree>
    <p:extLst>
      <p:ext uri="{BB962C8B-B14F-4D97-AF65-F5344CB8AC3E}">
        <p14:creationId xmlns:p14="http://schemas.microsoft.com/office/powerpoint/2010/main" val="191671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79CF7-F873-001F-B679-0994B3448DE5}"/>
              </a:ext>
            </a:extLst>
          </p:cNvPr>
          <p:cNvSpPr>
            <a:spLocks noGrp="1"/>
          </p:cNvSpPr>
          <p:nvPr>
            <p:ph type="title"/>
          </p:nvPr>
        </p:nvSpPr>
        <p:spPr/>
        <p:txBody>
          <a:bodyPr/>
          <a:lstStyle/>
          <a:p>
            <a:r>
              <a:rPr lang="en-US" dirty="0"/>
              <a:t>HARMONY WALK</a:t>
            </a:r>
          </a:p>
        </p:txBody>
      </p:sp>
      <p:sp>
        <p:nvSpPr>
          <p:cNvPr id="3" name="Content Placeholder 2">
            <a:extLst>
              <a:ext uri="{FF2B5EF4-FFF2-40B4-BE49-F238E27FC236}">
                <a16:creationId xmlns:a16="http://schemas.microsoft.com/office/drawing/2014/main" id="{F8DB06D5-B83F-9F28-391D-0E029150777C}"/>
              </a:ext>
            </a:extLst>
          </p:cNvPr>
          <p:cNvSpPr>
            <a:spLocks noGrp="1"/>
          </p:cNvSpPr>
          <p:nvPr>
            <p:ph idx="1"/>
          </p:nvPr>
        </p:nvSpPr>
        <p:spPr>
          <a:xfrm>
            <a:off x="838200" y="1514906"/>
            <a:ext cx="10515600" cy="4351338"/>
          </a:xfrm>
        </p:spPr>
        <p:txBody>
          <a:bodyPr>
            <a:noAutofit/>
          </a:bodyPr>
          <a:lstStyle/>
          <a:p>
            <a:pPr marL="0" indent="0" algn="l" fontAlgn="base">
              <a:buNone/>
            </a:pPr>
            <a:r>
              <a:rPr lang="en-US" sz="1600" b="0" i="0" dirty="0">
                <a:solidFill>
                  <a:srgbClr val="666666"/>
                </a:solidFill>
                <a:effectLst/>
                <a:latin typeface="Open Sans" panose="020B0606030504020204" pitchFamily="34" charset="0"/>
              </a:rPr>
              <a:t>Now in its 3</a:t>
            </a:r>
            <a:r>
              <a:rPr lang="en-US" sz="1600" dirty="0">
                <a:solidFill>
                  <a:srgbClr val="666666"/>
                </a:solidFill>
                <a:latin typeface="Open Sans" panose="020B0606030504020204" pitchFamily="34" charset="0"/>
              </a:rPr>
              <a:t>8</a:t>
            </a:r>
            <a:r>
              <a:rPr lang="en-US" sz="1600" b="0" i="0" baseline="30000" dirty="0">
                <a:solidFill>
                  <a:srgbClr val="666666"/>
                </a:solidFill>
                <a:effectLst/>
                <a:latin typeface="Open Sans" panose="020B0606030504020204" pitchFamily="34" charset="0"/>
              </a:rPr>
              <a:t>th</a:t>
            </a:r>
            <a:r>
              <a:rPr lang="en-US" sz="1600" b="0" i="0" dirty="0">
                <a:solidFill>
                  <a:srgbClr val="666666"/>
                </a:solidFill>
                <a:effectLst/>
                <a:latin typeface="Open Sans" panose="020B0606030504020204" pitchFamily="34" charset="0"/>
              </a:rPr>
              <a:t> year (2024), the Harmony Walk brings together the community., GRIP clients and staff, local politicians, community leaders, faith groups, volunteers, and dignitaries to celebrate the work of GRIP in the highest profile public event all year.</a:t>
            </a:r>
          </a:p>
          <a:p>
            <a:pPr marL="0" indent="0" algn="l" fontAlgn="base">
              <a:buNone/>
            </a:pPr>
            <a:r>
              <a:rPr lang="en-US" sz="1600" dirty="0">
                <a:solidFill>
                  <a:srgbClr val="666666"/>
                </a:solidFill>
                <a:latin typeface="Open Sans" panose="020B0606030504020204" pitchFamily="34" charset="0"/>
              </a:rPr>
              <a:t>The walk is both a fundraiser and a community event to share the great work by GRIP’s volunteers and staff.</a:t>
            </a:r>
            <a:endParaRPr lang="en-US" sz="1600" b="0" i="0" dirty="0">
              <a:solidFill>
                <a:srgbClr val="666666"/>
              </a:solidFill>
              <a:effectLst/>
              <a:latin typeface="Open Sans" panose="020B0606030504020204" pitchFamily="34" charset="0"/>
            </a:endParaRPr>
          </a:p>
          <a:p>
            <a:pPr marL="0" indent="0" algn="l" fontAlgn="base">
              <a:buNone/>
            </a:pPr>
            <a:r>
              <a:rPr lang="en-US" sz="1600" dirty="0">
                <a:solidFill>
                  <a:srgbClr val="666666"/>
                </a:solidFill>
                <a:latin typeface="Open Sans" panose="020B0606030504020204" pitchFamily="34" charset="0"/>
              </a:rPr>
              <a:t>Prior years have included a 5K fun run around the community, starting and ending in Nicholl Park on MacDonald Avenue in Richmond.  The walk is usually held in October.</a:t>
            </a:r>
          </a:p>
          <a:p>
            <a:pPr marL="0" indent="0" algn="l" fontAlgn="base">
              <a:buNone/>
            </a:pPr>
            <a:r>
              <a:rPr lang="en-US" sz="1600" dirty="0">
                <a:solidFill>
                  <a:srgbClr val="666666"/>
                </a:solidFill>
                <a:latin typeface="Open Sans" panose="020B0606030504020204" pitchFamily="34" charset="0"/>
              </a:rPr>
              <a:t>Sponsors often include Chevron, Mechanic’s Bank, Sims Metal Recycling, East Bay MUD, and Kaiser Permanente.  In many years, runners got sponsors for themselves or a team. In 2022, the walk was shifted to a simpler model with a registration including a T-shirt and run registration to cover the fees individually.</a:t>
            </a:r>
          </a:p>
          <a:p>
            <a:pPr marL="0" indent="0" algn="l" fontAlgn="base">
              <a:buNone/>
            </a:pPr>
            <a:r>
              <a:rPr lang="en-US" sz="1600" dirty="0">
                <a:solidFill>
                  <a:srgbClr val="666666"/>
                </a:solidFill>
                <a:latin typeface="Open Sans" panose="020B0606030504020204" pitchFamily="34" charset="0"/>
              </a:rPr>
              <a:t>In 2023, the Harmony Walk showcased </a:t>
            </a:r>
            <a:r>
              <a:rPr lang="en-US" sz="1600" b="0" i="0" dirty="0">
                <a:solidFill>
                  <a:srgbClr val="666666"/>
                </a:solidFill>
                <a:effectLst/>
                <a:latin typeface="Open Sans" panose="020B0606030504020204" pitchFamily="34" charset="0"/>
              </a:rPr>
              <a:t>an even fuller range of some of Richmond’s (and the broader East Bay’s) best businesses, community-based organizations, and more. Those who come to the park for the festivities will be encouraged to bring picnic blankets and chairs and to kick back, relax, and enjoy the music, guest speakers, food, the vendor booths, kids’ activities, and the raffle drawing. Of course, it wouldn’t be the Harmony Walk without a walk of some sort; attendees will have the option to participate in a short, 1-mile-or-so walk from Nicholl Park down to the GRIP shelter and back. There, walkers will have the opportunity, like last year, to step inside and learn more about the day-to-day, on-the-ground work that GRIP staff do to keep community members housed and fed. </a:t>
            </a:r>
          </a:p>
          <a:p>
            <a:pPr marL="0" indent="0" algn="l" fontAlgn="base">
              <a:buNone/>
            </a:pPr>
            <a:r>
              <a:rPr lang="en-US" sz="1600" dirty="0">
                <a:solidFill>
                  <a:srgbClr val="666666"/>
                </a:solidFill>
                <a:latin typeface="Open Sans" panose="020B0606030504020204" pitchFamily="34" charset="0"/>
              </a:rPr>
              <a:t>In 2024, the Harmony Walk is shifting to a “Harmony Walk in the Park” theme, with more of a picnic feel.</a:t>
            </a:r>
            <a:endParaRPr lang="en-US" sz="1600" b="0" i="0" dirty="0">
              <a:solidFill>
                <a:srgbClr val="666666"/>
              </a:solidFill>
              <a:effectLst/>
              <a:latin typeface="Open Sans" panose="020B0606030504020204" pitchFamily="34" charset="0"/>
            </a:endParaRPr>
          </a:p>
          <a:p>
            <a:pPr marL="0" indent="0" algn="l" fontAlgn="base">
              <a:buNone/>
            </a:pPr>
            <a:r>
              <a:rPr lang="en-US" sz="1600" b="1" i="1" dirty="0">
                <a:solidFill>
                  <a:srgbClr val="666666"/>
                </a:solidFill>
                <a:latin typeface="Open Sans" panose="020B0606030504020204" pitchFamily="34" charset="0"/>
              </a:rPr>
              <a:t>Media-ready i</a:t>
            </a:r>
            <a:r>
              <a:rPr lang="en-US" sz="1600" b="1" i="1" dirty="0">
                <a:solidFill>
                  <a:srgbClr val="666666"/>
                </a:solidFill>
                <a:effectLst/>
                <a:latin typeface="Open Sans" panose="020B0606030504020204" pitchFamily="34" charset="0"/>
              </a:rPr>
              <a:t>mages available</a:t>
            </a:r>
          </a:p>
        </p:txBody>
      </p:sp>
    </p:spTree>
    <p:extLst>
      <p:ext uri="{BB962C8B-B14F-4D97-AF65-F5344CB8AC3E}">
        <p14:creationId xmlns:p14="http://schemas.microsoft.com/office/powerpoint/2010/main" val="3014341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2540</Words>
  <Application>Microsoft Office PowerPoint</Application>
  <PresentationFormat>Widescreen</PresentationFormat>
  <Paragraphs>114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Helvetica Neue</vt:lpstr>
      <vt:lpstr>Open Sans</vt:lpstr>
      <vt:lpstr>Söhne</vt:lpstr>
      <vt:lpstr>Office Theme</vt:lpstr>
      <vt:lpstr>GRIP  The Greater Richmond Interfaith Program  also known as The Souper Center</vt:lpstr>
      <vt:lpstr>GENERAL</vt:lpstr>
      <vt:lpstr>GRIP Imagery: GRIP’s brand is signified by its “hands” logo and its new mural</vt:lpstr>
      <vt:lpstr>ABOUT GRIP</vt:lpstr>
      <vt:lpstr>A quick tour of GRIP</vt:lpstr>
      <vt:lpstr>PowerPoint Presentation</vt:lpstr>
      <vt:lpstr>A quick tour of GRIP</vt:lpstr>
      <vt:lpstr>Media Coverage</vt:lpstr>
      <vt:lpstr>HARMONY WALK</vt:lpstr>
      <vt:lpstr>SPONSORSHIP OPPORTUNITIES</vt:lpstr>
      <vt:lpstr>BOARD OF DIRECTORS</vt:lpstr>
      <vt:lpstr> Board of Directors</vt:lpstr>
      <vt:lpstr>STAFF</vt:lpstr>
      <vt:lpstr>Ralph Payton Executive Director</vt:lpstr>
      <vt:lpstr>Manusiu T. Laulea  Shelter Program Manager </vt:lpstr>
      <vt:lpstr>‘Damo’ Damonique Tupuola Operations Coordinator</vt:lpstr>
      <vt:lpstr>GRIP THANKS YOU FOR YOUR SUPPORT</vt:lpstr>
    </vt:vector>
  </TitlesOfParts>
  <Company>Hearst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GRIP  The Greater Richmond Interfaith Program  also known as The Souper Center</dc:title>
  <dc:creator>Mercer, Brandon</dc:creator>
  <cp:lastModifiedBy>Mercer, Brandon</cp:lastModifiedBy>
  <cp:revision>26</cp:revision>
  <dcterms:created xsi:type="dcterms:W3CDTF">2023-06-02T01:56:24Z</dcterms:created>
  <dcterms:modified xsi:type="dcterms:W3CDTF">2024-08-02T23:35:27Z</dcterms:modified>
</cp:coreProperties>
</file>